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13004800" cy="9753600"/>
  <p:notesSz cx="6858000" cy="9144000"/>
  <p:defaultTextStyle>
    <a:lvl1pPr algn="ctr" defTabSz="584200">
      <a:defRPr sz="3600">
        <a:solidFill>
          <a:srgbClr val="535353"/>
        </a:solidFill>
        <a:latin typeface="Gill Sans Light"/>
        <a:ea typeface="Gill Sans Light"/>
        <a:cs typeface="Gill Sans Light"/>
        <a:sym typeface="Gill Sans Light"/>
      </a:defRPr>
    </a:lvl1pPr>
    <a:lvl2pPr algn="ctr" defTabSz="584200">
      <a:defRPr sz="3600">
        <a:solidFill>
          <a:srgbClr val="535353"/>
        </a:solidFill>
        <a:latin typeface="Gill Sans Light"/>
        <a:ea typeface="Gill Sans Light"/>
        <a:cs typeface="Gill Sans Light"/>
        <a:sym typeface="Gill Sans Light"/>
      </a:defRPr>
    </a:lvl2pPr>
    <a:lvl3pPr algn="ctr" defTabSz="584200">
      <a:defRPr sz="3600">
        <a:solidFill>
          <a:srgbClr val="535353"/>
        </a:solidFill>
        <a:latin typeface="Gill Sans Light"/>
        <a:ea typeface="Gill Sans Light"/>
        <a:cs typeface="Gill Sans Light"/>
        <a:sym typeface="Gill Sans Light"/>
      </a:defRPr>
    </a:lvl3pPr>
    <a:lvl4pPr algn="ctr" defTabSz="584200">
      <a:defRPr sz="3600">
        <a:solidFill>
          <a:srgbClr val="535353"/>
        </a:solidFill>
        <a:latin typeface="Gill Sans Light"/>
        <a:ea typeface="Gill Sans Light"/>
        <a:cs typeface="Gill Sans Light"/>
        <a:sym typeface="Gill Sans Light"/>
      </a:defRPr>
    </a:lvl4pPr>
    <a:lvl5pPr algn="ctr" defTabSz="584200">
      <a:defRPr sz="3600">
        <a:solidFill>
          <a:srgbClr val="535353"/>
        </a:solidFill>
        <a:latin typeface="Gill Sans Light"/>
        <a:ea typeface="Gill Sans Light"/>
        <a:cs typeface="Gill Sans Light"/>
        <a:sym typeface="Gill Sans Light"/>
      </a:defRPr>
    </a:lvl5pPr>
    <a:lvl6pPr algn="ctr" defTabSz="584200">
      <a:defRPr sz="3600">
        <a:solidFill>
          <a:srgbClr val="535353"/>
        </a:solidFill>
        <a:latin typeface="Gill Sans Light"/>
        <a:ea typeface="Gill Sans Light"/>
        <a:cs typeface="Gill Sans Light"/>
        <a:sym typeface="Gill Sans Light"/>
      </a:defRPr>
    </a:lvl6pPr>
    <a:lvl7pPr algn="ctr" defTabSz="584200">
      <a:defRPr sz="3600">
        <a:solidFill>
          <a:srgbClr val="535353"/>
        </a:solidFill>
        <a:latin typeface="Gill Sans Light"/>
        <a:ea typeface="Gill Sans Light"/>
        <a:cs typeface="Gill Sans Light"/>
        <a:sym typeface="Gill Sans Light"/>
      </a:defRPr>
    </a:lvl7pPr>
    <a:lvl8pPr algn="ctr" defTabSz="584200">
      <a:defRPr sz="3600">
        <a:solidFill>
          <a:srgbClr val="535353"/>
        </a:solidFill>
        <a:latin typeface="Gill Sans Light"/>
        <a:ea typeface="Gill Sans Light"/>
        <a:cs typeface="Gill Sans Light"/>
        <a:sym typeface="Gill Sans Light"/>
      </a:defRPr>
    </a:lvl8pPr>
    <a:lvl9pPr algn="ctr" defTabSz="584200">
      <a:defRPr sz="3600">
        <a:solidFill>
          <a:srgbClr val="535353"/>
        </a:solidFill>
        <a:latin typeface="Gill Sans Light"/>
        <a:ea typeface="Gill Sans Light"/>
        <a:cs typeface="Gill Sans Light"/>
        <a:sym typeface="Gill Sans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>
          <a:latin typeface="Gill Sans SemiBold"/>
          <a:ea typeface="Gill Sans SemiBold"/>
          <a:cs typeface="Gill Sans SemiBold"/>
        </a:font>
        <a:srgbClr val="535353"/>
      </a:tcTxStyle>
      <a:tcStyle>
        <a:tcBdr>
          <a:left>
            <a:ln w="12700" cap="flat">
              <a:solidFill>
                <a:srgbClr val="340053"/>
              </a:solidFill>
              <a:prstDash val="solid"/>
              <a:bevel/>
            </a:ln>
          </a:left>
          <a:right>
            <a:ln w="12700" cap="flat">
              <a:solidFill>
                <a:srgbClr val="340053"/>
              </a:solidFill>
              <a:prstDash val="solid"/>
              <a:bevel/>
            </a:ln>
          </a:right>
          <a:top>
            <a:ln w="12700" cap="flat">
              <a:solidFill>
                <a:srgbClr val="340053"/>
              </a:solidFill>
              <a:prstDash val="solid"/>
              <a:bevel/>
            </a:ln>
          </a:top>
          <a:bottom>
            <a:ln w="12700" cap="flat">
              <a:solidFill>
                <a:srgbClr val="340053"/>
              </a:solidFill>
              <a:prstDash val="solid"/>
              <a:bevel/>
            </a:ln>
          </a:bottom>
          <a:insideH>
            <a:ln w="12700" cap="flat">
              <a:solidFill>
                <a:srgbClr val="340053"/>
              </a:solidFill>
              <a:prstDash val="solid"/>
              <a:bevel/>
            </a:ln>
          </a:insideH>
          <a:insideV>
            <a:ln w="12700" cap="flat">
              <a:solidFill>
                <a:srgbClr val="340053"/>
              </a:solidFill>
              <a:prstDash val="solid"/>
              <a:bevel/>
            </a:ln>
          </a:insideV>
        </a:tcBdr>
        <a:fill>
          <a:solidFill>
            <a:srgbClr val="D5E2E4"/>
          </a:solidFill>
        </a:fill>
      </a:tcStyle>
    </a:wholeTbl>
    <a:band2H>
      <a:tcTxStyle b="def" i="def"/>
      <a:tcStyle>
        <a:tcBdr/>
        <a:fill>
          <a:solidFill>
            <a:srgbClr val="EBF1F2"/>
          </a:solidFill>
        </a:fill>
      </a:tcStyle>
    </a:band2H>
    <a:firstCol>
      <a:tcTxStyle b="on" i="on">
        <a:font>
          <a:latin typeface="Gill Sans SemiBold"/>
          <a:ea typeface="Gill Sans SemiBold"/>
          <a:cs typeface="Gill Sans SemiBold"/>
        </a:font>
        <a:srgbClr val="340053"/>
      </a:tcTxStyle>
      <a:tcStyle>
        <a:tcBdr>
          <a:left>
            <a:ln w="12700" cap="flat">
              <a:solidFill>
                <a:srgbClr val="340053"/>
              </a:solidFill>
              <a:prstDash val="solid"/>
              <a:bevel/>
            </a:ln>
          </a:left>
          <a:right>
            <a:ln w="12700" cap="flat">
              <a:solidFill>
                <a:srgbClr val="340053"/>
              </a:solidFill>
              <a:prstDash val="solid"/>
              <a:bevel/>
            </a:ln>
          </a:right>
          <a:top>
            <a:ln w="12700" cap="flat">
              <a:solidFill>
                <a:srgbClr val="340053"/>
              </a:solidFill>
              <a:prstDash val="solid"/>
              <a:bevel/>
            </a:ln>
          </a:top>
          <a:bottom>
            <a:ln w="12700" cap="flat">
              <a:solidFill>
                <a:srgbClr val="340053"/>
              </a:solidFill>
              <a:prstDash val="solid"/>
              <a:bevel/>
            </a:ln>
          </a:bottom>
          <a:insideH>
            <a:ln w="12700" cap="flat">
              <a:solidFill>
                <a:srgbClr val="340053"/>
              </a:solidFill>
              <a:prstDash val="solid"/>
              <a:bevel/>
            </a:ln>
          </a:insideH>
          <a:insideV>
            <a:ln w="12700" cap="flat">
              <a:solidFill>
                <a:srgbClr val="340053"/>
              </a:solidFill>
              <a:prstDash val="solid"/>
              <a:bevel/>
            </a:ln>
          </a:insideV>
        </a:tcBdr>
        <a:fill>
          <a:solidFill>
            <a:srgbClr val="78AAB3"/>
          </a:solidFill>
        </a:fill>
      </a:tcStyle>
    </a:firstCol>
    <a:lastRow>
      <a:tcTxStyle b="on" i="on">
        <a:font>
          <a:latin typeface="Gill Sans SemiBold"/>
          <a:ea typeface="Gill Sans SemiBold"/>
          <a:cs typeface="Gill Sans SemiBold"/>
        </a:font>
        <a:srgbClr val="340053"/>
      </a:tcTxStyle>
      <a:tcStyle>
        <a:tcBdr>
          <a:left>
            <a:ln w="12700" cap="flat">
              <a:solidFill>
                <a:srgbClr val="340053"/>
              </a:solidFill>
              <a:prstDash val="solid"/>
              <a:bevel/>
            </a:ln>
          </a:left>
          <a:right>
            <a:ln w="12700" cap="flat">
              <a:solidFill>
                <a:srgbClr val="340053"/>
              </a:solidFill>
              <a:prstDash val="solid"/>
              <a:bevel/>
            </a:ln>
          </a:right>
          <a:top>
            <a:ln w="38100" cap="flat">
              <a:solidFill>
                <a:srgbClr val="340053"/>
              </a:solidFill>
              <a:prstDash val="solid"/>
              <a:bevel/>
            </a:ln>
          </a:top>
          <a:bottom>
            <a:ln w="12700" cap="flat">
              <a:solidFill>
                <a:srgbClr val="340053"/>
              </a:solidFill>
              <a:prstDash val="solid"/>
              <a:bevel/>
            </a:ln>
          </a:bottom>
          <a:insideH>
            <a:ln w="12700" cap="flat">
              <a:solidFill>
                <a:srgbClr val="340053"/>
              </a:solidFill>
              <a:prstDash val="solid"/>
              <a:bevel/>
            </a:ln>
          </a:insideH>
          <a:insideV>
            <a:ln w="12700" cap="flat">
              <a:solidFill>
                <a:srgbClr val="340053"/>
              </a:solidFill>
              <a:prstDash val="solid"/>
              <a:bevel/>
            </a:ln>
          </a:insideV>
        </a:tcBdr>
        <a:fill>
          <a:solidFill>
            <a:srgbClr val="78AAB3"/>
          </a:solidFill>
        </a:fill>
      </a:tcStyle>
    </a:lastRow>
    <a:firstRow>
      <a:tcTxStyle b="on" i="on">
        <a:font>
          <a:latin typeface="Gill Sans SemiBold"/>
          <a:ea typeface="Gill Sans SemiBold"/>
          <a:cs typeface="Gill Sans SemiBold"/>
        </a:font>
        <a:srgbClr val="340053"/>
      </a:tcTxStyle>
      <a:tcStyle>
        <a:tcBdr>
          <a:left>
            <a:ln w="12700" cap="flat">
              <a:solidFill>
                <a:srgbClr val="340053"/>
              </a:solidFill>
              <a:prstDash val="solid"/>
              <a:bevel/>
            </a:ln>
          </a:left>
          <a:right>
            <a:ln w="12700" cap="flat">
              <a:solidFill>
                <a:srgbClr val="340053"/>
              </a:solidFill>
              <a:prstDash val="solid"/>
              <a:bevel/>
            </a:ln>
          </a:right>
          <a:top>
            <a:ln w="12700" cap="flat">
              <a:solidFill>
                <a:srgbClr val="340053"/>
              </a:solidFill>
              <a:prstDash val="solid"/>
              <a:bevel/>
            </a:ln>
          </a:top>
          <a:bottom>
            <a:ln w="38100" cap="flat">
              <a:solidFill>
                <a:srgbClr val="340053"/>
              </a:solidFill>
              <a:prstDash val="solid"/>
              <a:bevel/>
            </a:ln>
          </a:bottom>
          <a:insideH>
            <a:ln w="12700" cap="flat">
              <a:solidFill>
                <a:srgbClr val="340053"/>
              </a:solidFill>
              <a:prstDash val="solid"/>
              <a:bevel/>
            </a:ln>
          </a:insideH>
          <a:insideV>
            <a:ln w="12700" cap="flat">
              <a:solidFill>
                <a:srgbClr val="340053"/>
              </a:solidFill>
              <a:prstDash val="solid"/>
              <a:bevel/>
            </a:ln>
          </a:insideV>
        </a:tcBdr>
        <a:fill>
          <a:solidFill>
            <a:srgbClr val="78AAB3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Gill Sans SemiBold"/>
          <a:ea typeface="Gill Sans SemiBold"/>
          <a:cs typeface="Gill Sans SemiBold"/>
        </a:font>
        <a:srgbClr val="535353"/>
      </a:tcTxStyle>
      <a:tcStyle>
        <a:tcBdr>
          <a:left>
            <a:ln w="12700" cap="flat">
              <a:solidFill>
                <a:srgbClr val="340053"/>
              </a:solidFill>
              <a:prstDash val="solid"/>
              <a:bevel/>
            </a:ln>
          </a:left>
          <a:right>
            <a:ln w="12700" cap="flat">
              <a:solidFill>
                <a:srgbClr val="340053"/>
              </a:solidFill>
              <a:prstDash val="solid"/>
              <a:bevel/>
            </a:ln>
          </a:right>
          <a:top>
            <a:ln w="12700" cap="flat">
              <a:solidFill>
                <a:srgbClr val="340053"/>
              </a:solidFill>
              <a:prstDash val="solid"/>
              <a:bevel/>
            </a:ln>
          </a:top>
          <a:bottom>
            <a:ln w="12700" cap="flat">
              <a:solidFill>
                <a:srgbClr val="340053"/>
              </a:solidFill>
              <a:prstDash val="solid"/>
              <a:bevel/>
            </a:ln>
          </a:bottom>
          <a:insideH>
            <a:ln w="12700" cap="flat">
              <a:solidFill>
                <a:srgbClr val="340053"/>
              </a:solidFill>
              <a:prstDash val="solid"/>
              <a:bevel/>
            </a:ln>
          </a:insideH>
          <a:insideV>
            <a:ln w="12700" cap="flat">
              <a:solidFill>
                <a:srgbClr val="340053"/>
              </a:solidFill>
              <a:prstDash val="solid"/>
              <a:bevel/>
            </a:ln>
          </a:insideV>
        </a:tcBdr>
        <a:fill>
          <a:solidFill>
            <a:srgbClr val="F1DDCB"/>
          </a:solidFill>
        </a:fill>
      </a:tcStyle>
    </a:wholeTbl>
    <a:band2H>
      <a:tcTxStyle b="def" i="def"/>
      <a:tcStyle>
        <a:tcBdr/>
        <a:fill>
          <a:solidFill>
            <a:srgbClr val="F8EFE7"/>
          </a:solidFill>
        </a:fill>
      </a:tcStyle>
    </a:band2H>
    <a:firstCol>
      <a:tcTxStyle b="on" i="on">
        <a:font>
          <a:latin typeface="Gill Sans SemiBold"/>
          <a:ea typeface="Gill Sans SemiBold"/>
          <a:cs typeface="Gill Sans SemiBold"/>
        </a:font>
        <a:srgbClr val="340053"/>
      </a:tcTxStyle>
      <a:tcStyle>
        <a:tcBdr>
          <a:left>
            <a:ln w="12700" cap="flat">
              <a:solidFill>
                <a:srgbClr val="340053"/>
              </a:solidFill>
              <a:prstDash val="solid"/>
              <a:bevel/>
            </a:ln>
          </a:left>
          <a:right>
            <a:ln w="12700" cap="flat">
              <a:solidFill>
                <a:srgbClr val="340053"/>
              </a:solidFill>
              <a:prstDash val="solid"/>
              <a:bevel/>
            </a:ln>
          </a:right>
          <a:top>
            <a:ln w="12700" cap="flat">
              <a:solidFill>
                <a:srgbClr val="340053"/>
              </a:solidFill>
              <a:prstDash val="solid"/>
              <a:bevel/>
            </a:ln>
          </a:top>
          <a:bottom>
            <a:ln w="12700" cap="flat">
              <a:solidFill>
                <a:srgbClr val="340053"/>
              </a:solidFill>
              <a:prstDash val="solid"/>
              <a:bevel/>
            </a:ln>
          </a:bottom>
          <a:insideH>
            <a:ln w="12700" cap="flat">
              <a:solidFill>
                <a:srgbClr val="340053"/>
              </a:solidFill>
              <a:prstDash val="solid"/>
              <a:bevel/>
            </a:ln>
          </a:insideH>
          <a:insideV>
            <a:ln w="12700" cap="flat">
              <a:solidFill>
                <a:srgbClr val="340053"/>
              </a:solidFill>
              <a:prstDash val="solid"/>
              <a:bevel/>
            </a:ln>
          </a:insideV>
        </a:tcBdr>
        <a:fill>
          <a:solidFill>
            <a:srgbClr val="D9971A"/>
          </a:solidFill>
        </a:fill>
      </a:tcStyle>
    </a:firstCol>
    <a:lastRow>
      <a:tcTxStyle b="on" i="on">
        <a:font>
          <a:latin typeface="Gill Sans SemiBold"/>
          <a:ea typeface="Gill Sans SemiBold"/>
          <a:cs typeface="Gill Sans SemiBold"/>
        </a:font>
        <a:srgbClr val="340053"/>
      </a:tcTxStyle>
      <a:tcStyle>
        <a:tcBdr>
          <a:left>
            <a:ln w="12700" cap="flat">
              <a:solidFill>
                <a:srgbClr val="340053"/>
              </a:solidFill>
              <a:prstDash val="solid"/>
              <a:bevel/>
            </a:ln>
          </a:left>
          <a:right>
            <a:ln w="12700" cap="flat">
              <a:solidFill>
                <a:srgbClr val="340053"/>
              </a:solidFill>
              <a:prstDash val="solid"/>
              <a:bevel/>
            </a:ln>
          </a:right>
          <a:top>
            <a:ln w="38100" cap="flat">
              <a:solidFill>
                <a:srgbClr val="340053"/>
              </a:solidFill>
              <a:prstDash val="solid"/>
              <a:bevel/>
            </a:ln>
          </a:top>
          <a:bottom>
            <a:ln w="12700" cap="flat">
              <a:solidFill>
                <a:srgbClr val="340053"/>
              </a:solidFill>
              <a:prstDash val="solid"/>
              <a:bevel/>
            </a:ln>
          </a:bottom>
          <a:insideH>
            <a:ln w="12700" cap="flat">
              <a:solidFill>
                <a:srgbClr val="340053"/>
              </a:solidFill>
              <a:prstDash val="solid"/>
              <a:bevel/>
            </a:ln>
          </a:insideH>
          <a:insideV>
            <a:ln w="12700" cap="flat">
              <a:solidFill>
                <a:srgbClr val="340053"/>
              </a:solidFill>
              <a:prstDash val="solid"/>
              <a:bevel/>
            </a:ln>
          </a:insideV>
        </a:tcBdr>
        <a:fill>
          <a:solidFill>
            <a:srgbClr val="D9971A"/>
          </a:solidFill>
        </a:fill>
      </a:tcStyle>
    </a:lastRow>
    <a:firstRow>
      <a:tcTxStyle b="on" i="on">
        <a:font>
          <a:latin typeface="Gill Sans SemiBold"/>
          <a:ea typeface="Gill Sans SemiBold"/>
          <a:cs typeface="Gill Sans SemiBold"/>
        </a:font>
        <a:srgbClr val="340053"/>
      </a:tcTxStyle>
      <a:tcStyle>
        <a:tcBdr>
          <a:left>
            <a:ln w="12700" cap="flat">
              <a:solidFill>
                <a:srgbClr val="340053"/>
              </a:solidFill>
              <a:prstDash val="solid"/>
              <a:bevel/>
            </a:ln>
          </a:left>
          <a:right>
            <a:ln w="12700" cap="flat">
              <a:solidFill>
                <a:srgbClr val="340053"/>
              </a:solidFill>
              <a:prstDash val="solid"/>
              <a:bevel/>
            </a:ln>
          </a:right>
          <a:top>
            <a:ln w="12700" cap="flat">
              <a:solidFill>
                <a:srgbClr val="340053"/>
              </a:solidFill>
              <a:prstDash val="solid"/>
              <a:bevel/>
            </a:ln>
          </a:top>
          <a:bottom>
            <a:ln w="38100" cap="flat">
              <a:solidFill>
                <a:srgbClr val="340053"/>
              </a:solidFill>
              <a:prstDash val="solid"/>
              <a:bevel/>
            </a:ln>
          </a:bottom>
          <a:insideH>
            <a:ln w="12700" cap="flat">
              <a:solidFill>
                <a:srgbClr val="340053"/>
              </a:solidFill>
              <a:prstDash val="solid"/>
              <a:bevel/>
            </a:ln>
          </a:insideH>
          <a:insideV>
            <a:ln w="12700" cap="flat">
              <a:solidFill>
                <a:srgbClr val="340053"/>
              </a:solidFill>
              <a:prstDash val="solid"/>
              <a:bevel/>
            </a:ln>
          </a:insideV>
        </a:tcBdr>
        <a:fill>
          <a:solidFill>
            <a:srgbClr val="D9971A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Gill Sans SemiBold"/>
          <a:ea typeface="Gill Sans SemiBold"/>
          <a:cs typeface="Gill Sans SemiBold"/>
        </a:font>
        <a:srgbClr val="535353"/>
      </a:tcTxStyle>
      <a:tcStyle>
        <a:tcBdr>
          <a:left>
            <a:ln w="12700" cap="flat">
              <a:solidFill>
                <a:srgbClr val="340053"/>
              </a:solidFill>
              <a:prstDash val="solid"/>
              <a:bevel/>
            </a:ln>
          </a:left>
          <a:right>
            <a:ln w="12700" cap="flat">
              <a:solidFill>
                <a:srgbClr val="340053"/>
              </a:solidFill>
              <a:prstDash val="solid"/>
              <a:bevel/>
            </a:ln>
          </a:right>
          <a:top>
            <a:ln w="12700" cap="flat">
              <a:solidFill>
                <a:srgbClr val="340053"/>
              </a:solidFill>
              <a:prstDash val="solid"/>
              <a:bevel/>
            </a:ln>
          </a:top>
          <a:bottom>
            <a:ln w="12700" cap="flat">
              <a:solidFill>
                <a:srgbClr val="340053"/>
              </a:solidFill>
              <a:prstDash val="solid"/>
              <a:bevel/>
            </a:ln>
          </a:bottom>
          <a:insideH>
            <a:ln w="12700" cap="flat">
              <a:solidFill>
                <a:srgbClr val="340053"/>
              </a:solidFill>
              <a:prstDash val="solid"/>
              <a:bevel/>
            </a:ln>
          </a:insideH>
          <a:insideV>
            <a:ln w="12700" cap="flat">
              <a:solidFill>
                <a:srgbClr val="340053"/>
              </a:solidFill>
              <a:prstDash val="solid"/>
              <a:bevel/>
            </a:ln>
          </a:insideV>
        </a:tcBdr>
        <a:fill>
          <a:solidFill>
            <a:srgbClr val="D1D3D7"/>
          </a:solidFill>
        </a:fill>
      </a:tcStyle>
    </a:wholeTbl>
    <a:band2H>
      <a:tcTxStyle b="def" i="def"/>
      <a:tcStyle>
        <a:tcBdr/>
        <a:fill>
          <a:solidFill>
            <a:srgbClr val="E9EAEC"/>
          </a:solidFill>
        </a:fill>
      </a:tcStyle>
    </a:band2H>
    <a:firstCol>
      <a:tcTxStyle b="on" i="on">
        <a:font>
          <a:latin typeface="Gill Sans SemiBold"/>
          <a:ea typeface="Gill Sans SemiBold"/>
          <a:cs typeface="Gill Sans SemiBold"/>
        </a:font>
        <a:srgbClr val="340053"/>
      </a:tcTxStyle>
      <a:tcStyle>
        <a:tcBdr>
          <a:left>
            <a:ln w="12700" cap="flat">
              <a:solidFill>
                <a:srgbClr val="340053"/>
              </a:solidFill>
              <a:prstDash val="solid"/>
              <a:bevel/>
            </a:ln>
          </a:left>
          <a:right>
            <a:ln w="12700" cap="flat">
              <a:solidFill>
                <a:srgbClr val="340053"/>
              </a:solidFill>
              <a:prstDash val="solid"/>
              <a:bevel/>
            </a:ln>
          </a:right>
          <a:top>
            <a:ln w="12700" cap="flat">
              <a:solidFill>
                <a:srgbClr val="340053"/>
              </a:solidFill>
              <a:prstDash val="solid"/>
              <a:bevel/>
            </a:ln>
          </a:top>
          <a:bottom>
            <a:ln w="12700" cap="flat">
              <a:solidFill>
                <a:srgbClr val="340053"/>
              </a:solidFill>
              <a:prstDash val="solid"/>
              <a:bevel/>
            </a:ln>
          </a:bottom>
          <a:insideH>
            <a:ln w="12700" cap="flat">
              <a:solidFill>
                <a:srgbClr val="340053"/>
              </a:solidFill>
              <a:prstDash val="solid"/>
              <a:bevel/>
            </a:ln>
          </a:insideH>
          <a:insideV>
            <a:ln w="12700" cap="flat">
              <a:solidFill>
                <a:srgbClr val="340053"/>
              </a:solidFill>
              <a:prstDash val="solid"/>
              <a:bevel/>
            </a:ln>
          </a:insideV>
        </a:tcBdr>
        <a:fill>
          <a:solidFill>
            <a:srgbClr val="606B7E"/>
          </a:solidFill>
        </a:fill>
      </a:tcStyle>
    </a:firstCol>
    <a:lastRow>
      <a:tcTxStyle b="on" i="on">
        <a:font>
          <a:latin typeface="Gill Sans SemiBold"/>
          <a:ea typeface="Gill Sans SemiBold"/>
          <a:cs typeface="Gill Sans SemiBold"/>
        </a:font>
        <a:srgbClr val="340053"/>
      </a:tcTxStyle>
      <a:tcStyle>
        <a:tcBdr>
          <a:left>
            <a:ln w="12700" cap="flat">
              <a:solidFill>
                <a:srgbClr val="340053"/>
              </a:solidFill>
              <a:prstDash val="solid"/>
              <a:bevel/>
            </a:ln>
          </a:left>
          <a:right>
            <a:ln w="12700" cap="flat">
              <a:solidFill>
                <a:srgbClr val="340053"/>
              </a:solidFill>
              <a:prstDash val="solid"/>
              <a:bevel/>
            </a:ln>
          </a:right>
          <a:top>
            <a:ln w="38100" cap="flat">
              <a:solidFill>
                <a:srgbClr val="340053"/>
              </a:solidFill>
              <a:prstDash val="solid"/>
              <a:bevel/>
            </a:ln>
          </a:top>
          <a:bottom>
            <a:ln w="12700" cap="flat">
              <a:solidFill>
                <a:srgbClr val="340053"/>
              </a:solidFill>
              <a:prstDash val="solid"/>
              <a:bevel/>
            </a:ln>
          </a:bottom>
          <a:insideH>
            <a:ln w="12700" cap="flat">
              <a:solidFill>
                <a:srgbClr val="340053"/>
              </a:solidFill>
              <a:prstDash val="solid"/>
              <a:bevel/>
            </a:ln>
          </a:insideH>
          <a:insideV>
            <a:ln w="12700" cap="flat">
              <a:solidFill>
                <a:srgbClr val="340053"/>
              </a:solidFill>
              <a:prstDash val="solid"/>
              <a:bevel/>
            </a:ln>
          </a:insideV>
        </a:tcBdr>
        <a:fill>
          <a:solidFill>
            <a:srgbClr val="606B7E"/>
          </a:solidFill>
        </a:fill>
      </a:tcStyle>
    </a:lastRow>
    <a:firstRow>
      <a:tcTxStyle b="on" i="on">
        <a:font>
          <a:latin typeface="Gill Sans SemiBold"/>
          <a:ea typeface="Gill Sans SemiBold"/>
          <a:cs typeface="Gill Sans SemiBold"/>
        </a:font>
        <a:srgbClr val="340053"/>
      </a:tcTxStyle>
      <a:tcStyle>
        <a:tcBdr>
          <a:left>
            <a:ln w="12700" cap="flat">
              <a:solidFill>
                <a:srgbClr val="340053"/>
              </a:solidFill>
              <a:prstDash val="solid"/>
              <a:bevel/>
            </a:ln>
          </a:left>
          <a:right>
            <a:ln w="12700" cap="flat">
              <a:solidFill>
                <a:srgbClr val="340053"/>
              </a:solidFill>
              <a:prstDash val="solid"/>
              <a:bevel/>
            </a:ln>
          </a:right>
          <a:top>
            <a:ln w="12700" cap="flat">
              <a:solidFill>
                <a:srgbClr val="340053"/>
              </a:solidFill>
              <a:prstDash val="solid"/>
              <a:bevel/>
            </a:ln>
          </a:top>
          <a:bottom>
            <a:ln w="38100" cap="flat">
              <a:solidFill>
                <a:srgbClr val="340053"/>
              </a:solidFill>
              <a:prstDash val="solid"/>
              <a:bevel/>
            </a:ln>
          </a:bottom>
          <a:insideH>
            <a:ln w="12700" cap="flat">
              <a:solidFill>
                <a:srgbClr val="340053"/>
              </a:solidFill>
              <a:prstDash val="solid"/>
              <a:bevel/>
            </a:ln>
          </a:insideH>
          <a:insideV>
            <a:ln w="12700" cap="flat">
              <a:solidFill>
                <a:srgbClr val="340053"/>
              </a:solidFill>
              <a:prstDash val="solid"/>
              <a:bevel/>
            </a:ln>
          </a:insideV>
        </a:tcBdr>
        <a:fill>
          <a:solidFill>
            <a:srgbClr val="606B7E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Gill Sans SemiBold"/>
          <a:ea typeface="Gill Sans SemiBold"/>
          <a:cs typeface="Gill Sans SemiBold"/>
        </a:font>
        <a:srgbClr val="53535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 b="def" i="def"/>
      <a:tcStyle>
        <a:tcBdr/>
        <a:fill>
          <a:solidFill>
            <a:srgbClr val="340053"/>
          </a:solidFill>
        </a:fill>
      </a:tcStyle>
    </a:band2H>
    <a:firstCol>
      <a:tcTxStyle b="on" i="on">
        <a:font>
          <a:latin typeface="Gill Sans SemiBold"/>
          <a:ea typeface="Gill Sans SemiBold"/>
          <a:cs typeface="Gill Sans SemiBold"/>
        </a:font>
        <a:srgbClr val="34005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AAB3"/>
          </a:solidFill>
        </a:fill>
      </a:tcStyle>
    </a:firstCol>
    <a:lastRow>
      <a:tcTxStyle b="on" i="on">
        <a:font>
          <a:latin typeface="Gill Sans SemiBold"/>
          <a:ea typeface="Gill Sans SemiBold"/>
          <a:cs typeface="Gill Sans SemiBold"/>
        </a:font>
        <a:srgbClr val="53535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35353"/>
              </a:solidFill>
              <a:prstDash val="solid"/>
              <a:bevel/>
            </a:ln>
          </a:top>
          <a:bottom>
            <a:ln w="25400" cap="flat">
              <a:solidFill>
                <a:srgbClr val="535353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40053"/>
          </a:solidFill>
        </a:fill>
      </a:tcStyle>
    </a:lastRow>
    <a:firstRow>
      <a:tcTxStyle b="on" i="on">
        <a:font>
          <a:latin typeface="Gill Sans SemiBold"/>
          <a:ea typeface="Gill Sans SemiBold"/>
          <a:cs typeface="Gill Sans SemiBold"/>
        </a:font>
        <a:srgbClr val="34005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35353"/>
              </a:solidFill>
              <a:prstDash val="solid"/>
              <a:bevel/>
            </a:ln>
          </a:top>
          <a:bottom>
            <a:ln w="25400" cap="flat">
              <a:solidFill>
                <a:srgbClr val="535353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AAB3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Gill Sans SemiBold"/>
          <a:ea typeface="Gill Sans SemiBold"/>
          <a:cs typeface="Gill Sans SemiBold"/>
        </a:font>
        <a:srgbClr val="535353"/>
      </a:tcTxStyle>
      <a:tcStyle>
        <a:tcBdr>
          <a:left>
            <a:ln w="12700" cap="flat">
              <a:solidFill>
                <a:srgbClr val="340053"/>
              </a:solidFill>
              <a:prstDash val="solid"/>
              <a:bevel/>
            </a:ln>
          </a:left>
          <a:right>
            <a:ln w="12700" cap="flat">
              <a:solidFill>
                <a:srgbClr val="340053"/>
              </a:solidFill>
              <a:prstDash val="solid"/>
              <a:bevel/>
            </a:ln>
          </a:right>
          <a:top>
            <a:ln w="12700" cap="flat">
              <a:solidFill>
                <a:srgbClr val="340053"/>
              </a:solidFill>
              <a:prstDash val="solid"/>
              <a:bevel/>
            </a:ln>
          </a:top>
          <a:bottom>
            <a:ln w="12700" cap="flat">
              <a:solidFill>
                <a:srgbClr val="340053"/>
              </a:solidFill>
              <a:prstDash val="solid"/>
              <a:bevel/>
            </a:ln>
          </a:bottom>
          <a:insideH>
            <a:ln w="12700" cap="flat">
              <a:solidFill>
                <a:srgbClr val="340053"/>
              </a:solidFill>
              <a:prstDash val="solid"/>
              <a:bevel/>
            </a:ln>
          </a:insideH>
          <a:insideV>
            <a:ln w="12700" cap="flat">
              <a:solidFill>
                <a:srgbClr val="340053"/>
              </a:solidFill>
              <a:prstDash val="solid"/>
              <a:bevel/>
            </a:ln>
          </a:insideV>
        </a:tcBdr>
        <a:fill>
          <a:solidFill>
            <a:srgbClr val="CFCFCF"/>
          </a:solidFill>
        </a:fill>
      </a:tcStyle>
    </a:wholeTbl>
    <a:band2H>
      <a:tcTxStyle b="def" i="def"/>
      <a:tcStyle>
        <a:tcBdr/>
        <a:fill>
          <a:solidFill>
            <a:srgbClr val="E9E9E9"/>
          </a:solidFill>
        </a:fill>
      </a:tcStyle>
    </a:band2H>
    <a:firstCol>
      <a:tcTxStyle b="on" i="on">
        <a:font>
          <a:latin typeface="Gill Sans SemiBold"/>
          <a:ea typeface="Gill Sans SemiBold"/>
          <a:cs typeface="Gill Sans SemiBold"/>
        </a:font>
        <a:srgbClr val="340053"/>
      </a:tcTxStyle>
      <a:tcStyle>
        <a:tcBdr>
          <a:left>
            <a:ln w="12700" cap="flat">
              <a:solidFill>
                <a:srgbClr val="340053"/>
              </a:solidFill>
              <a:prstDash val="solid"/>
              <a:bevel/>
            </a:ln>
          </a:left>
          <a:right>
            <a:ln w="12700" cap="flat">
              <a:solidFill>
                <a:srgbClr val="340053"/>
              </a:solidFill>
              <a:prstDash val="solid"/>
              <a:bevel/>
            </a:ln>
          </a:right>
          <a:top>
            <a:ln w="12700" cap="flat">
              <a:solidFill>
                <a:srgbClr val="340053"/>
              </a:solidFill>
              <a:prstDash val="solid"/>
              <a:bevel/>
            </a:ln>
          </a:top>
          <a:bottom>
            <a:ln w="12700" cap="flat">
              <a:solidFill>
                <a:srgbClr val="340053"/>
              </a:solidFill>
              <a:prstDash val="solid"/>
              <a:bevel/>
            </a:ln>
          </a:bottom>
          <a:insideH>
            <a:ln w="12700" cap="flat">
              <a:solidFill>
                <a:srgbClr val="340053"/>
              </a:solidFill>
              <a:prstDash val="solid"/>
              <a:bevel/>
            </a:ln>
          </a:insideH>
          <a:insideV>
            <a:ln w="12700" cap="flat">
              <a:solidFill>
                <a:srgbClr val="340053"/>
              </a:solidFill>
              <a:prstDash val="solid"/>
              <a:bevel/>
            </a:ln>
          </a:insideV>
        </a:tcBdr>
        <a:fill>
          <a:solidFill>
            <a:srgbClr val="535353"/>
          </a:solidFill>
        </a:fill>
      </a:tcStyle>
    </a:firstCol>
    <a:lastRow>
      <a:tcTxStyle b="on" i="on">
        <a:font>
          <a:latin typeface="Gill Sans SemiBold"/>
          <a:ea typeface="Gill Sans SemiBold"/>
          <a:cs typeface="Gill Sans SemiBold"/>
        </a:font>
        <a:srgbClr val="340053"/>
      </a:tcTxStyle>
      <a:tcStyle>
        <a:tcBdr>
          <a:left>
            <a:ln w="12700" cap="flat">
              <a:solidFill>
                <a:srgbClr val="340053"/>
              </a:solidFill>
              <a:prstDash val="solid"/>
              <a:bevel/>
            </a:ln>
          </a:left>
          <a:right>
            <a:ln w="12700" cap="flat">
              <a:solidFill>
                <a:srgbClr val="340053"/>
              </a:solidFill>
              <a:prstDash val="solid"/>
              <a:bevel/>
            </a:ln>
          </a:right>
          <a:top>
            <a:ln w="38100" cap="flat">
              <a:solidFill>
                <a:srgbClr val="340053"/>
              </a:solidFill>
              <a:prstDash val="solid"/>
              <a:bevel/>
            </a:ln>
          </a:top>
          <a:bottom>
            <a:ln w="12700" cap="flat">
              <a:solidFill>
                <a:srgbClr val="340053"/>
              </a:solidFill>
              <a:prstDash val="solid"/>
              <a:bevel/>
            </a:ln>
          </a:bottom>
          <a:insideH>
            <a:ln w="12700" cap="flat">
              <a:solidFill>
                <a:srgbClr val="340053"/>
              </a:solidFill>
              <a:prstDash val="solid"/>
              <a:bevel/>
            </a:ln>
          </a:insideH>
          <a:insideV>
            <a:ln w="12700" cap="flat">
              <a:solidFill>
                <a:srgbClr val="340053"/>
              </a:solidFill>
              <a:prstDash val="solid"/>
              <a:bevel/>
            </a:ln>
          </a:insideV>
        </a:tcBdr>
        <a:fill>
          <a:solidFill>
            <a:srgbClr val="535353"/>
          </a:solidFill>
        </a:fill>
      </a:tcStyle>
    </a:lastRow>
    <a:firstRow>
      <a:tcTxStyle b="on" i="on">
        <a:font>
          <a:latin typeface="Gill Sans SemiBold"/>
          <a:ea typeface="Gill Sans SemiBold"/>
          <a:cs typeface="Gill Sans SemiBold"/>
        </a:font>
        <a:srgbClr val="340053"/>
      </a:tcTxStyle>
      <a:tcStyle>
        <a:tcBdr>
          <a:left>
            <a:ln w="12700" cap="flat">
              <a:solidFill>
                <a:srgbClr val="340053"/>
              </a:solidFill>
              <a:prstDash val="solid"/>
              <a:bevel/>
            </a:ln>
          </a:left>
          <a:right>
            <a:ln w="12700" cap="flat">
              <a:solidFill>
                <a:srgbClr val="340053"/>
              </a:solidFill>
              <a:prstDash val="solid"/>
              <a:bevel/>
            </a:ln>
          </a:right>
          <a:top>
            <a:ln w="12700" cap="flat">
              <a:solidFill>
                <a:srgbClr val="340053"/>
              </a:solidFill>
              <a:prstDash val="solid"/>
              <a:bevel/>
            </a:ln>
          </a:top>
          <a:bottom>
            <a:ln w="38100" cap="flat">
              <a:solidFill>
                <a:srgbClr val="340053"/>
              </a:solidFill>
              <a:prstDash val="solid"/>
              <a:bevel/>
            </a:ln>
          </a:bottom>
          <a:insideH>
            <a:ln w="12700" cap="flat">
              <a:solidFill>
                <a:srgbClr val="340053"/>
              </a:solidFill>
              <a:prstDash val="solid"/>
              <a:bevel/>
            </a:ln>
          </a:insideH>
          <a:insideV>
            <a:ln w="12700" cap="flat">
              <a:solidFill>
                <a:srgbClr val="340053"/>
              </a:solidFill>
              <a:prstDash val="solid"/>
              <a:bevel/>
            </a:ln>
          </a:insideV>
        </a:tcBdr>
        <a:fill>
          <a:solidFill>
            <a:srgbClr val="535353"/>
          </a:solidFill>
        </a:fill>
      </a:tcStyle>
    </a:firstRow>
  </a:tblStyle>
  <a:tblStyle styleId="{2708684C-4D16-4618-839F-0558EEFCDFE6}" styleName="">
    <a:tblBg/>
    <a:wholeTbl>
      <a:tcTxStyle b="on" i="on">
        <a:font>
          <a:latin typeface="Gill Sans SemiBold"/>
          <a:ea typeface="Gill Sans SemiBold"/>
          <a:cs typeface="Gill Sans SemiBold"/>
        </a:font>
        <a:srgbClr val="535353"/>
      </a:tcTxStyle>
      <a:tcStyle>
        <a:tcBdr>
          <a:left>
            <a:ln w="12700" cap="flat">
              <a:solidFill>
                <a:srgbClr val="535353"/>
              </a:solidFill>
              <a:prstDash val="solid"/>
              <a:bevel/>
            </a:ln>
          </a:left>
          <a:right>
            <a:ln w="12700" cap="flat">
              <a:solidFill>
                <a:srgbClr val="535353"/>
              </a:solidFill>
              <a:prstDash val="solid"/>
              <a:bevel/>
            </a:ln>
          </a:right>
          <a:top>
            <a:ln w="12700" cap="flat">
              <a:solidFill>
                <a:srgbClr val="535353"/>
              </a:solidFill>
              <a:prstDash val="solid"/>
              <a:bevel/>
            </a:ln>
          </a:top>
          <a:bottom>
            <a:ln w="12700" cap="flat">
              <a:solidFill>
                <a:srgbClr val="535353"/>
              </a:solidFill>
              <a:prstDash val="solid"/>
              <a:bevel/>
            </a:ln>
          </a:bottom>
          <a:insideH>
            <a:ln w="12700" cap="flat">
              <a:solidFill>
                <a:srgbClr val="535353"/>
              </a:solidFill>
              <a:prstDash val="solid"/>
              <a:bevel/>
            </a:ln>
          </a:insideH>
          <a:insideV>
            <a:ln w="12700" cap="flat">
              <a:solidFill>
                <a:srgbClr val="535353"/>
              </a:solidFill>
              <a:prstDash val="solid"/>
              <a:bevel/>
            </a:ln>
          </a:insideV>
        </a:tcBdr>
        <a:fill>
          <a:solidFill>
            <a:srgbClr val="535353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Gill Sans SemiBold"/>
          <a:ea typeface="Gill Sans SemiBold"/>
          <a:cs typeface="Gill Sans SemiBold"/>
        </a:font>
        <a:srgbClr val="535353"/>
      </a:tcTxStyle>
      <a:tcStyle>
        <a:tcBdr>
          <a:left>
            <a:ln w="12700" cap="flat">
              <a:solidFill>
                <a:srgbClr val="535353"/>
              </a:solidFill>
              <a:prstDash val="solid"/>
              <a:bevel/>
            </a:ln>
          </a:left>
          <a:right>
            <a:ln w="12700" cap="flat">
              <a:solidFill>
                <a:srgbClr val="535353"/>
              </a:solidFill>
              <a:prstDash val="solid"/>
              <a:bevel/>
            </a:ln>
          </a:right>
          <a:top>
            <a:ln w="12700" cap="flat">
              <a:solidFill>
                <a:srgbClr val="535353"/>
              </a:solidFill>
              <a:prstDash val="solid"/>
              <a:bevel/>
            </a:ln>
          </a:top>
          <a:bottom>
            <a:ln w="12700" cap="flat">
              <a:solidFill>
                <a:srgbClr val="535353"/>
              </a:solidFill>
              <a:prstDash val="solid"/>
              <a:bevel/>
            </a:ln>
          </a:bottom>
          <a:insideH>
            <a:ln w="12700" cap="flat">
              <a:solidFill>
                <a:srgbClr val="535353"/>
              </a:solidFill>
              <a:prstDash val="solid"/>
              <a:bevel/>
            </a:ln>
          </a:insideH>
          <a:insideV>
            <a:ln w="12700" cap="flat">
              <a:solidFill>
                <a:srgbClr val="535353"/>
              </a:solidFill>
              <a:prstDash val="solid"/>
              <a:bevel/>
            </a:ln>
          </a:insideV>
        </a:tcBdr>
        <a:fill>
          <a:solidFill>
            <a:srgbClr val="535353">
              <a:alpha val="20000"/>
            </a:srgbClr>
          </a:solidFill>
        </a:fill>
      </a:tcStyle>
    </a:firstCol>
    <a:lastRow>
      <a:tcTxStyle b="on" i="on">
        <a:font>
          <a:latin typeface="Gill Sans SemiBold"/>
          <a:ea typeface="Gill Sans SemiBold"/>
          <a:cs typeface="Gill Sans SemiBold"/>
        </a:font>
        <a:srgbClr val="535353"/>
      </a:tcTxStyle>
      <a:tcStyle>
        <a:tcBdr>
          <a:left>
            <a:ln w="12700" cap="flat">
              <a:solidFill>
                <a:srgbClr val="535353"/>
              </a:solidFill>
              <a:prstDash val="solid"/>
              <a:bevel/>
            </a:ln>
          </a:left>
          <a:right>
            <a:ln w="12700" cap="flat">
              <a:solidFill>
                <a:srgbClr val="535353"/>
              </a:solidFill>
              <a:prstDash val="solid"/>
              <a:bevel/>
            </a:ln>
          </a:right>
          <a:top>
            <a:ln w="50800" cap="flat">
              <a:solidFill>
                <a:srgbClr val="535353"/>
              </a:solidFill>
              <a:prstDash val="solid"/>
              <a:bevel/>
            </a:ln>
          </a:top>
          <a:bottom>
            <a:ln w="12700" cap="flat">
              <a:solidFill>
                <a:srgbClr val="535353"/>
              </a:solidFill>
              <a:prstDash val="solid"/>
              <a:bevel/>
            </a:ln>
          </a:bottom>
          <a:insideH>
            <a:ln w="12700" cap="flat">
              <a:solidFill>
                <a:srgbClr val="535353"/>
              </a:solidFill>
              <a:prstDash val="solid"/>
              <a:bevel/>
            </a:ln>
          </a:insideH>
          <a:insideV>
            <a:ln w="12700" cap="flat">
              <a:solidFill>
                <a:srgbClr val="535353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Gill Sans SemiBold"/>
          <a:ea typeface="Gill Sans SemiBold"/>
          <a:cs typeface="Gill Sans SemiBold"/>
        </a:font>
        <a:srgbClr val="535353"/>
      </a:tcTxStyle>
      <a:tcStyle>
        <a:tcBdr>
          <a:left>
            <a:ln w="12700" cap="flat">
              <a:solidFill>
                <a:srgbClr val="535353"/>
              </a:solidFill>
              <a:prstDash val="solid"/>
              <a:bevel/>
            </a:ln>
          </a:left>
          <a:right>
            <a:ln w="12700" cap="flat">
              <a:solidFill>
                <a:srgbClr val="535353"/>
              </a:solidFill>
              <a:prstDash val="solid"/>
              <a:bevel/>
            </a:ln>
          </a:right>
          <a:top>
            <a:ln w="12700" cap="flat">
              <a:solidFill>
                <a:srgbClr val="535353"/>
              </a:solidFill>
              <a:prstDash val="solid"/>
              <a:bevel/>
            </a:ln>
          </a:top>
          <a:bottom>
            <a:ln w="25400" cap="flat">
              <a:solidFill>
                <a:srgbClr val="535353"/>
              </a:solidFill>
              <a:prstDash val="solid"/>
              <a:bevel/>
            </a:ln>
          </a:bottom>
          <a:insideH>
            <a:ln w="12700" cap="flat">
              <a:solidFill>
                <a:srgbClr val="535353"/>
              </a:solidFill>
              <a:prstDash val="solid"/>
              <a:bevel/>
            </a:ln>
          </a:insideH>
          <a:insideV>
            <a:ln w="12700" cap="flat">
              <a:solidFill>
                <a:srgbClr val="535353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_rels/chart2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2.xlsx"/></Relationships>

</file>

<file path=ppt/charts/_rels/chart3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3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>
              <a:defRPr b="0" i="0" strike="noStrike" sz="1800" u="none">
                <a:solidFill>
                  <a:srgbClr val="535353"/>
                </a:solidFill>
                <a:effectLst/>
                <a:latin typeface="Gill Sans Light"/>
              </a:defRPr>
            </a:pPr>
            <a:r>
              <a:rPr b="0" i="0" strike="noStrike" sz="1800" u="none">
                <a:solidFill>
                  <a:srgbClr val="535353"/>
                </a:solidFill>
                <a:effectLst/>
                <a:latin typeface="Gill Sans Light"/>
              </a:rPr>
              <a:t>Members by Quarters</a:t>
            </a:r>
          </a:p>
        </c:rich>
      </c:tx>
      <c:layout>
        <c:manualLayout>
          <c:xMode val="edge"/>
          <c:yMode val="edge"/>
          <c:x val="0.216708"/>
          <c:y val="0.005"/>
          <c:w val="0.355815"/>
          <c:h val="0.124061"/>
        </c:manualLayout>
      </c:layout>
      <c:overlay val="1"/>
      <c:spPr>
        <a:noFill/>
        <a:effectLst/>
      </c:spPr>
    </c:title>
    <c:autoTitleDeleted val="1"/>
    <c:plotArea>
      <c:layout>
        <c:manualLayout>
          <c:layoutTarget val="inner"/>
          <c:xMode val="edge"/>
          <c:yMode val="edge"/>
          <c:x val="0.103059"/>
          <c:y val="0.124061"/>
          <c:w val="0.686172"/>
          <c:h val="0.7921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 idx="0">
                  <c:v>Members</c:v>
                </c:pt>
              </c:strCache>
            </c:strRef>
          </c:tx>
          <c:spPr>
            <a:solidFill>
              <a:srgbClr val="78AAB3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Calibri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Calibri"/>
                  </a:rPr>
                  <a:t/>
                </a: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Q2 2014</c:v>
                </c:pt>
                <c:pt idx="1">
                  <c:v>Q3 2014</c:v>
                </c:pt>
                <c:pt idx="2">
                  <c:v>Q4 2014</c:v>
                </c:pt>
                <c:pt idx="3">
                  <c:v>Q1 2015</c:v>
                </c:pt>
              </c:strCache>
            </c:strRef>
          </c:cat>
          <c:val>
            <c:numRef>
              <c:f>Sheet1!$B$2:$E$2</c:f>
              <c:numCache>
                <c:ptCount val="4"/>
                <c:pt idx="0">
                  <c:v>3000.000000</c:v>
                </c:pt>
                <c:pt idx="1">
                  <c:v>14000.000000</c:v>
                </c:pt>
                <c:pt idx="2">
                  <c:v>50000.000000</c:v>
                </c:pt>
                <c:pt idx="3">
                  <c:v>204000.000000</c:v>
                </c:pt>
              </c:numCache>
            </c:numRef>
          </c:val>
        </c:ser>
        <c:gapWidth val="150"/>
        <c:overlap val="0"/>
        <c:axId val="0"/>
        <c:axId val="1"/>
      </c:barChart>
      <c:catAx>
        <c:axId val="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Calibri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979797"/>
              </a:solidFill>
              <a:prstDash val="solid"/>
              <a:bevel/>
            </a:ln>
          </c:spPr>
        </c:majorGridlines>
        <c:numFmt formatCode="0" sourceLinked="0"/>
        <c:majorTickMark val="out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Calibri"/>
              </a:defRPr>
            </a:pPr>
          </a:p>
        </c:txPr>
        <c:crossAx val="0"/>
        <c:crosses val="autoZero"/>
        <c:crossBetween val="between"/>
        <c:majorUnit val="75000"/>
        <c:minorUnit val="37500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855224"/>
          <c:y val="0.351281"/>
          <c:w val="0.144776"/>
          <c:h val="0.0565215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b="0" i="0" strike="noStrike" sz="1000" u="none">
              <a:solidFill>
                <a:srgbClr val="000000"/>
              </a:solidFill>
              <a:effectLst/>
              <a:latin typeface="Calibri"/>
            </a:defRPr>
          </a:pPr>
        </a:p>
      </c:txPr>
    </c:legend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>
              <a:defRPr b="0" i="0" strike="noStrike" sz="1800" u="none">
                <a:solidFill>
                  <a:srgbClr val="535353"/>
                </a:solidFill>
                <a:effectLst/>
                <a:latin typeface="Gill Sans Light"/>
              </a:defRPr>
            </a:pPr>
            <a:r>
              <a:rPr b="0" i="0" strike="noStrike" sz="1800" u="none">
                <a:solidFill>
                  <a:srgbClr val="535353"/>
                </a:solidFill>
                <a:effectLst/>
                <a:latin typeface="Gill Sans Light"/>
              </a:rPr>
              <a:t>Teams by Quarters</a:t>
            </a:r>
          </a:p>
        </c:rich>
      </c:tx>
      <c:layout>
        <c:manualLayout>
          <c:xMode val="edge"/>
          <c:yMode val="edge"/>
          <c:x val="0.266985"/>
          <c:y val="0.005"/>
          <c:w val="0.295381"/>
          <c:h val="0.10947"/>
        </c:manualLayout>
      </c:layout>
      <c:overlay val="1"/>
      <c:spPr>
        <a:noFill/>
        <a:effectLst/>
      </c:spPr>
    </c:title>
    <c:autoTitleDeleted val="1"/>
    <c:plotArea>
      <c:layout>
        <c:manualLayout>
          <c:layoutTarget val="inner"/>
          <c:xMode val="edge"/>
          <c:yMode val="edge"/>
          <c:x val="0.0772359"/>
          <c:y val="0.10947"/>
          <c:w val="0.752116"/>
          <c:h val="0.8151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 idx="0">
                  <c:v>Teams</c:v>
                </c:pt>
              </c:strCache>
            </c:strRef>
          </c:tx>
          <c:spPr>
            <a:solidFill>
              <a:srgbClr val="78AAB3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Calibri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Calibri"/>
                  </a:rPr>
                  <a:t/>
                </a: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Q2 2014</c:v>
                </c:pt>
                <c:pt idx="1">
                  <c:v>Q3 2014</c:v>
                </c:pt>
                <c:pt idx="2">
                  <c:v>Q4 2014</c:v>
                </c:pt>
                <c:pt idx="3">
                  <c:v>Q1 2015</c:v>
                </c:pt>
              </c:strCache>
            </c:strRef>
          </c:cat>
          <c:val>
            <c:numRef>
              <c:f>Sheet1!$B$2:$E$2</c:f>
              <c:numCache>
                <c:ptCount val="4"/>
                <c:pt idx="0">
                  <c:v>200.000000</c:v>
                </c:pt>
                <c:pt idx="1">
                  <c:v>400.000000</c:v>
                </c:pt>
                <c:pt idx="2">
                  <c:v>700.000000</c:v>
                </c:pt>
                <c:pt idx="3">
                  <c:v>2800.000000</c:v>
                </c:pt>
              </c:numCache>
            </c:numRef>
          </c:val>
        </c:ser>
        <c:gapWidth val="150"/>
        <c:overlap val="0"/>
        <c:axId val="0"/>
        <c:axId val="1"/>
      </c:barChart>
      <c:catAx>
        <c:axId val="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Calibri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979797"/>
              </a:solidFill>
              <a:prstDash val="solid"/>
              <a:bevel/>
            </a:ln>
          </c:spPr>
        </c:majorGridlines>
        <c:numFmt formatCode="0" sourceLinked="0"/>
        <c:majorTickMark val="out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Calibri"/>
              </a:defRPr>
            </a:pPr>
          </a:p>
        </c:txPr>
        <c:crossAx val="0"/>
        <c:crosses val="autoZero"/>
        <c:crossBetween val="between"/>
        <c:majorUnit val="750"/>
        <c:minorUnit val="37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867704"/>
          <c:y val="0.448486"/>
          <c:w val="0.132296"/>
          <c:h val="0.051344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b="0" i="0" strike="noStrike" sz="1000" u="none">
              <a:solidFill>
                <a:srgbClr val="000000"/>
              </a:solidFill>
              <a:effectLst/>
              <a:latin typeface="Calibri"/>
            </a:defRPr>
          </a:pPr>
        </a:p>
      </c:txPr>
    </c:legend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>
              <a:defRPr b="0" i="0" strike="noStrike" sz="1800" u="none">
                <a:solidFill>
                  <a:srgbClr val="535353"/>
                </a:solidFill>
                <a:effectLst/>
                <a:latin typeface="Gill Sans Light"/>
              </a:defRPr>
            </a:pPr>
            <a:r>
              <a:rPr b="0" i="0" strike="noStrike" sz="1800" u="none">
                <a:solidFill>
                  <a:srgbClr val="535353"/>
                </a:solidFill>
                <a:effectLst/>
                <a:latin typeface="Gill Sans Light"/>
              </a:rPr>
              <a:t>Total Sporting Events to Date</a:t>
            </a:r>
          </a:p>
        </c:rich>
      </c:tx>
      <c:layout>
        <c:manualLayout>
          <c:xMode val="edge"/>
          <c:yMode val="edge"/>
          <c:x val="0.184854"/>
          <c:y val="0.005"/>
          <c:w val="0.318064"/>
          <c:h val="0.130529"/>
        </c:manualLayout>
      </c:layout>
      <c:overlay val="1"/>
      <c:spPr>
        <a:noFill/>
        <a:effectLst/>
      </c:spPr>
    </c:title>
    <c:autoTitleDeleted val="1"/>
    <c:plotArea>
      <c:layout>
        <c:manualLayout>
          <c:layoutTarget val="inner"/>
          <c:xMode val="edge"/>
          <c:yMode val="edge"/>
          <c:x val="0.0383249"/>
          <c:y val="0.130529"/>
          <c:w val="0.649447"/>
          <c:h val="0.7819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 idx="0">
                  <c:v>Sporting Events to Date</c:v>
                </c:pt>
              </c:strCache>
            </c:strRef>
          </c:tx>
          <c:spPr>
            <a:solidFill>
              <a:srgbClr val="78AAB3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Calibri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Calibri"/>
                  </a:rPr>
                  <a:t/>
                </a: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Q2 2014</c:v>
                </c:pt>
                <c:pt idx="1">
                  <c:v>Q3 2014</c:v>
                </c:pt>
                <c:pt idx="2">
                  <c:v>Q4 2014</c:v>
                </c:pt>
                <c:pt idx="3">
                  <c:v>Q1 2015</c:v>
                </c:pt>
              </c:strCache>
            </c:strRef>
          </c:cat>
          <c:val>
            <c:numRef>
              <c:f>Sheet1!$B$2:$E$2</c:f>
              <c:numCache>
                <c:ptCount val="4"/>
                <c:pt idx="0">
                  <c:v>12.000000</c:v>
                </c:pt>
                <c:pt idx="1">
                  <c:v>32.000000</c:v>
                </c:pt>
                <c:pt idx="2">
                  <c:v>40.000000</c:v>
                </c:pt>
                <c:pt idx="3">
                  <c:v>54.000000</c:v>
                </c:pt>
              </c:numCache>
            </c:numRef>
          </c:val>
        </c:ser>
        <c:gapWidth val="150"/>
        <c:overlap val="0"/>
        <c:axId val="0"/>
        <c:axId val="1"/>
      </c:barChart>
      <c:catAx>
        <c:axId val="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Calibri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979797"/>
              </a:solidFill>
              <a:prstDash val="solid"/>
              <a:bevel/>
            </a:ln>
          </c:spPr>
        </c:majorGridlines>
        <c:numFmt formatCode="0" sourceLinked="0"/>
        <c:majorTickMark val="out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Calibri"/>
              </a:defRPr>
            </a:pPr>
          </a:p>
        </c:txPr>
        <c:crossAx val="0"/>
        <c:crosses val="autoZero"/>
        <c:crossBetween val="between"/>
        <c:majorUnit val="15"/>
        <c:minorUnit val="7.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801511"/>
          <c:y val="0.344015"/>
          <c:w val="0.198489"/>
          <c:h val="0.0588167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b="0" i="0" strike="noStrike" sz="1000" u="none">
              <a:solidFill>
                <a:srgbClr val="000000"/>
              </a:solidFill>
              <a:effectLst/>
              <a:latin typeface="Calibri"/>
            </a:defRPr>
          </a:pPr>
        </a:p>
      </c:txPr>
    </c:legend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0" name="Shape 3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355600" y="2044700"/>
            <a:ext cx="12293600" cy="3238500"/>
          </a:xfrm>
          <a:prstGeom prst="rect">
            <a:avLst/>
          </a:prstGeom>
        </p:spPr>
        <p:txBody>
          <a:bodyPr anchor="b"/>
          <a:lstStyle/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7200">
                <a:solidFill>
                  <a:srgbClr val="535353"/>
                </a:solidFill>
              </a:rPr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355600" y="5270500"/>
            <a:ext cx="12293600" cy="129540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8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800"/>
            </a:lvl2pPr>
            <a:lvl3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800"/>
            </a:lvl3pPr>
            <a:lvl4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800"/>
            </a:lvl4pPr>
            <a:lvl5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8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One</a:t>
            </a:r>
            <a:endParaRPr sz="3800">
              <a:solidFill>
                <a:srgbClr val="5353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Two</a:t>
            </a:r>
            <a:endParaRPr sz="3800">
              <a:solidFill>
                <a:srgbClr val="5353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Three</a:t>
            </a:r>
            <a:endParaRPr sz="3800">
              <a:solidFill>
                <a:srgbClr val="5353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Four</a:t>
            </a:r>
            <a:endParaRPr sz="3800">
              <a:solidFill>
                <a:srgbClr val="5353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xfrm>
            <a:off x="1270000" y="6908800"/>
            <a:ext cx="10464800" cy="1282700"/>
          </a:xfrm>
          <a:prstGeom prst="rect">
            <a:avLst/>
          </a:prstGeom>
        </p:spPr>
        <p:txBody>
          <a:bodyPr/>
          <a:lstStyle/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7200">
                <a:solidFill>
                  <a:srgbClr val="535353"/>
                </a:solidFill>
              </a:rPr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xfrm>
            <a:off x="1270000" y="8191500"/>
            <a:ext cx="10464800" cy="156210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8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800"/>
            </a:lvl2pPr>
            <a:lvl3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800"/>
            </a:lvl3pPr>
            <a:lvl4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800"/>
            </a:lvl4pPr>
            <a:lvl5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8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One</a:t>
            </a:r>
            <a:endParaRPr sz="3800">
              <a:solidFill>
                <a:srgbClr val="5353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Two</a:t>
            </a:r>
            <a:endParaRPr sz="3800">
              <a:solidFill>
                <a:srgbClr val="5353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Three</a:t>
            </a:r>
            <a:endParaRPr sz="3800">
              <a:solidFill>
                <a:srgbClr val="5353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Four</a:t>
            </a:r>
            <a:endParaRPr sz="3800">
              <a:solidFill>
                <a:srgbClr val="5353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355600" y="3251200"/>
            <a:ext cx="12293600" cy="3238500"/>
          </a:xfrm>
          <a:prstGeom prst="rect">
            <a:avLst/>
          </a:prstGeom>
        </p:spPr>
        <p:txBody>
          <a:bodyPr/>
          <a:lstStyle/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7200">
                <a:solidFill>
                  <a:srgbClr val="535353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xfrm>
            <a:off x="355600" y="1016000"/>
            <a:ext cx="5892800" cy="3886200"/>
          </a:xfrm>
          <a:prstGeom prst="rect">
            <a:avLst/>
          </a:prstGeom>
        </p:spPr>
        <p:txBody>
          <a:bodyPr anchor="b"/>
          <a:lstStyle/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7200">
                <a:solidFill>
                  <a:srgbClr val="535353"/>
                </a:solidFill>
              </a:rPr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xfrm>
            <a:off x="355600" y="4889500"/>
            <a:ext cx="5892800" cy="388620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8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800"/>
            </a:lvl2pPr>
            <a:lvl3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800"/>
            </a:lvl3pPr>
            <a:lvl4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800"/>
            </a:lvl4pPr>
            <a:lvl5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38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One</a:t>
            </a:r>
            <a:endParaRPr sz="3800">
              <a:solidFill>
                <a:srgbClr val="5353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Two</a:t>
            </a:r>
            <a:endParaRPr sz="3800">
              <a:solidFill>
                <a:srgbClr val="5353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Three</a:t>
            </a:r>
            <a:endParaRPr sz="3800">
              <a:solidFill>
                <a:srgbClr val="5353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Four</a:t>
            </a:r>
            <a:endParaRPr sz="3800">
              <a:solidFill>
                <a:srgbClr val="5353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xfrm>
            <a:off x="355600" y="36149"/>
            <a:ext cx="12293600" cy="2874102"/>
          </a:xfrm>
          <a:prstGeom prst="rect">
            <a:avLst/>
          </a:prstGeom>
        </p:spPr>
        <p:txBody>
          <a:bodyPr/>
          <a:lstStyle/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7200">
                <a:solidFill>
                  <a:srgbClr val="535353"/>
                </a:solidFill>
              </a:rPr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7200">
                <a:solidFill>
                  <a:srgbClr val="535353"/>
                </a:solidFill>
              </a:rPr>
              <a:t>Title Text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600">
                <a:solidFill>
                  <a:srgbClr val="535353"/>
                </a:solidFill>
              </a:rPr>
              <a:t>Body Level One</a:t>
            </a:r>
            <a:endParaRPr sz="4600">
              <a:solidFill>
                <a:srgbClr val="5353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600">
                <a:solidFill>
                  <a:srgbClr val="535353"/>
                </a:solidFill>
              </a:rPr>
              <a:t>Body Level Two</a:t>
            </a:r>
            <a:endParaRPr sz="4600">
              <a:solidFill>
                <a:srgbClr val="5353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600">
                <a:solidFill>
                  <a:srgbClr val="535353"/>
                </a:solidFill>
              </a:rPr>
              <a:t>Body Level Three</a:t>
            </a:r>
            <a:endParaRPr sz="4600">
              <a:solidFill>
                <a:srgbClr val="5353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600">
                <a:solidFill>
                  <a:srgbClr val="535353"/>
                </a:solidFill>
              </a:rPr>
              <a:t>Body Level Four</a:t>
            </a:r>
            <a:endParaRPr sz="4600">
              <a:solidFill>
                <a:srgbClr val="5353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600">
                <a:solidFill>
                  <a:srgbClr val="5353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7200">
                <a:solidFill>
                  <a:srgbClr val="535353"/>
                </a:solidFill>
              </a:rPr>
              <a:t>Title Text</a:t>
            </a:r>
          </a:p>
        </p:txBody>
      </p:sp>
      <p:sp>
        <p:nvSpPr>
          <p:cNvPr id="22" name="Shape 22"/>
          <p:cNvSpPr/>
          <p:nvPr>
            <p:ph type="body" idx="1"/>
          </p:nvPr>
        </p:nvSpPr>
        <p:spPr>
          <a:xfrm>
            <a:off x="355600" y="2702296"/>
            <a:ext cx="5892800" cy="6355608"/>
          </a:xfrm>
          <a:prstGeom prst="rect">
            <a:avLst/>
          </a:prstGeom>
        </p:spPr>
        <p:txBody>
          <a:bodyPr/>
          <a:lstStyle>
            <a:lvl1pPr marL="431800" indent="-431800">
              <a:lnSpc>
                <a:spcPct val="100000"/>
              </a:lnSpc>
              <a:spcBef>
                <a:spcPts val="3800"/>
              </a:spcBef>
              <a:defRPr sz="3800"/>
            </a:lvl1pPr>
            <a:lvl2pPr marL="863600" indent="-431800">
              <a:lnSpc>
                <a:spcPct val="100000"/>
              </a:lnSpc>
              <a:spcBef>
                <a:spcPts val="3800"/>
              </a:spcBef>
              <a:defRPr sz="3800"/>
            </a:lvl2pPr>
            <a:lvl3pPr marL="1295400" indent="-431800">
              <a:lnSpc>
                <a:spcPct val="100000"/>
              </a:lnSpc>
              <a:spcBef>
                <a:spcPts val="3800"/>
              </a:spcBef>
              <a:defRPr sz="3800"/>
            </a:lvl3pPr>
            <a:lvl4pPr marL="1727200" indent="-431800">
              <a:lnSpc>
                <a:spcPct val="100000"/>
              </a:lnSpc>
              <a:spcBef>
                <a:spcPts val="3800"/>
              </a:spcBef>
              <a:defRPr sz="3800"/>
            </a:lvl4pPr>
            <a:lvl5pPr marL="2159000" indent="-431800">
              <a:lnSpc>
                <a:spcPct val="100000"/>
              </a:lnSpc>
              <a:spcBef>
                <a:spcPts val="3800"/>
              </a:spcBef>
              <a:defRPr sz="38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One</a:t>
            </a:r>
            <a:endParaRPr sz="3800">
              <a:solidFill>
                <a:srgbClr val="5353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Two</a:t>
            </a:r>
            <a:endParaRPr sz="3800">
              <a:solidFill>
                <a:srgbClr val="5353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Three</a:t>
            </a:r>
            <a:endParaRPr sz="3800">
              <a:solidFill>
                <a:srgbClr val="5353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Four</a:t>
            </a:r>
            <a:endParaRPr sz="3800">
              <a:solidFill>
                <a:srgbClr val="5353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body" idx="1"/>
          </p:nvPr>
        </p:nvSpPr>
        <p:spPr>
          <a:xfrm>
            <a:off x="762000" y="762000"/>
            <a:ext cx="11468100" cy="82169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600">
                <a:solidFill>
                  <a:srgbClr val="535353"/>
                </a:solidFill>
              </a:rPr>
              <a:t>Body Level One</a:t>
            </a:r>
            <a:endParaRPr sz="4600">
              <a:solidFill>
                <a:srgbClr val="5353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600">
                <a:solidFill>
                  <a:srgbClr val="535353"/>
                </a:solidFill>
              </a:rPr>
              <a:t>Body Level Two</a:t>
            </a:r>
            <a:endParaRPr sz="4600">
              <a:solidFill>
                <a:srgbClr val="5353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600">
                <a:solidFill>
                  <a:srgbClr val="535353"/>
                </a:solidFill>
              </a:rPr>
              <a:t>Body Level Three</a:t>
            </a:r>
            <a:endParaRPr sz="4600">
              <a:solidFill>
                <a:srgbClr val="5353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600">
                <a:solidFill>
                  <a:srgbClr val="535353"/>
                </a:solidFill>
              </a:rPr>
              <a:t>Body Level Four</a:t>
            </a:r>
            <a:endParaRPr sz="4600">
              <a:solidFill>
                <a:srgbClr val="5353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600">
                <a:solidFill>
                  <a:srgbClr val="535353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355600" y="244103"/>
            <a:ext cx="12293600" cy="2458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7200">
                <a:solidFill>
                  <a:srgbClr val="535353"/>
                </a:solidFill>
              </a:rP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355600" y="2702296"/>
            <a:ext cx="12293600" cy="63556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600">
                <a:solidFill>
                  <a:srgbClr val="535353"/>
                </a:solidFill>
              </a:rPr>
              <a:t>Body Level One</a:t>
            </a:r>
            <a:endParaRPr sz="4600">
              <a:solidFill>
                <a:srgbClr val="535353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4600">
                <a:solidFill>
                  <a:srgbClr val="535353"/>
                </a:solidFill>
              </a:rPr>
              <a:t>Body Level Two</a:t>
            </a:r>
            <a:endParaRPr sz="4600">
              <a:solidFill>
                <a:srgbClr val="535353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4600">
                <a:solidFill>
                  <a:srgbClr val="535353"/>
                </a:solidFill>
              </a:rPr>
              <a:t>Body Level Three</a:t>
            </a:r>
            <a:endParaRPr sz="4600">
              <a:solidFill>
                <a:srgbClr val="535353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4600">
                <a:solidFill>
                  <a:srgbClr val="535353"/>
                </a:solidFill>
              </a:rPr>
              <a:t>Body Level Four</a:t>
            </a:r>
            <a:endParaRPr sz="4600">
              <a:solidFill>
                <a:srgbClr val="535353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4600">
                <a:solidFill>
                  <a:srgbClr val="535353"/>
                </a:solidFill>
              </a:rP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ransition spd="med" advClick="1"/>
  <p:txStyles>
    <p:titleStyle>
      <a:lvl1pPr algn="ctr" defTabSz="584200">
        <a:defRPr cap="all" sz="7200">
          <a:solidFill>
            <a:srgbClr val="535353"/>
          </a:solidFill>
          <a:latin typeface="Gill Sans Light"/>
          <a:ea typeface="Gill Sans Light"/>
          <a:cs typeface="Gill Sans Light"/>
          <a:sym typeface="Gill Sans Light"/>
        </a:defRPr>
      </a:lvl1pPr>
      <a:lvl2pPr algn="ctr" defTabSz="584200">
        <a:defRPr cap="all" sz="7200">
          <a:solidFill>
            <a:srgbClr val="535353"/>
          </a:solidFill>
          <a:latin typeface="Gill Sans Light"/>
          <a:ea typeface="Gill Sans Light"/>
          <a:cs typeface="Gill Sans Light"/>
          <a:sym typeface="Gill Sans Light"/>
        </a:defRPr>
      </a:lvl2pPr>
      <a:lvl3pPr algn="ctr" defTabSz="584200">
        <a:defRPr cap="all" sz="7200">
          <a:solidFill>
            <a:srgbClr val="535353"/>
          </a:solidFill>
          <a:latin typeface="Gill Sans Light"/>
          <a:ea typeface="Gill Sans Light"/>
          <a:cs typeface="Gill Sans Light"/>
          <a:sym typeface="Gill Sans Light"/>
        </a:defRPr>
      </a:lvl3pPr>
      <a:lvl4pPr algn="ctr" defTabSz="584200">
        <a:defRPr cap="all" sz="7200">
          <a:solidFill>
            <a:srgbClr val="535353"/>
          </a:solidFill>
          <a:latin typeface="Gill Sans Light"/>
          <a:ea typeface="Gill Sans Light"/>
          <a:cs typeface="Gill Sans Light"/>
          <a:sym typeface="Gill Sans Light"/>
        </a:defRPr>
      </a:lvl4pPr>
      <a:lvl5pPr algn="ctr" defTabSz="584200">
        <a:defRPr cap="all" sz="7200">
          <a:solidFill>
            <a:srgbClr val="535353"/>
          </a:solidFill>
          <a:latin typeface="Gill Sans Light"/>
          <a:ea typeface="Gill Sans Light"/>
          <a:cs typeface="Gill Sans Light"/>
          <a:sym typeface="Gill Sans Light"/>
        </a:defRPr>
      </a:lvl5pPr>
      <a:lvl6pPr algn="ctr" defTabSz="584200">
        <a:defRPr cap="all" sz="7200">
          <a:solidFill>
            <a:srgbClr val="535353"/>
          </a:solidFill>
          <a:latin typeface="Gill Sans Light"/>
          <a:ea typeface="Gill Sans Light"/>
          <a:cs typeface="Gill Sans Light"/>
          <a:sym typeface="Gill Sans Light"/>
        </a:defRPr>
      </a:lvl6pPr>
      <a:lvl7pPr algn="ctr" defTabSz="584200">
        <a:defRPr cap="all" sz="7200">
          <a:solidFill>
            <a:srgbClr val="535353"/>
          </a:solidFill>
          <a:latin typeface="Gill Sans Light"/>
          <a:ea typeface="Gill Sans Light"/>
          <a:cs typeface="Gill Sans Light"/>
          <a:sym typeface="Gill Sans Light"/>
        </a:defRPr>
      </a:lvl7pPr>
      <a:lvl8pPr algn="ctr" defTabSz="584200">
        <a:defRPr cap="all" sz="7200">
          <a:solidFill>
            <a:srgbClr val="535353"/>
          </a:solidFill>
          <a:latin typeface="Gill Sans Light"/>
          <a:ea typeface="Gill Sans Light"/>
          <a:cs typeface="Gill Sans Light"/>
          <a:sym typeface="Gill Sans Light"/>
        </a:defRPr>
      </a:lvl8pPr>
      <a:lvl9pPr algn="ctr" defTabSz="584200">
        <a:defRPr cap="all" sz="7200">
          <a:solidFill>
            <a:srgbClr val="535353"/>
          </a:solidFill>
          <a:latin typeface="Gill Sans Light"/>
          <a:ea typeface="Gill Sans Light"/>
          <a:cs typeface="Gill Sans Light"/>
          <a:sym typeface="Gill Sans Light"/>
        </a:defRPr>
      </a:lvl9pPr>
    </p:titleStyle>
    <p:bodyStyle>
      <a:lvl1pPr marL="520700" indent="-520700" defTabSz="584200">
        <a:lnSpc>
          <a:spcPct val="120000"/>
        </a:lnSpc>
        <a:spcBef>
          <a:spcPts val="4600"/>
        </a:spcBef>
        <a:buSzPct val="82000"/>
        <a:buChar char="•"/>
        <a:defRPr sz="4600">
          <a:solidFill>
            <a:srgbClr val="535353"/>
          </a:solidFill>
          <a:latin typeface="Gill Sans Light"/>
          <a:ea typeface="Gill Sans Light"/>
          <a:cs typeface="Gill Sans Light"/>
          <a:sym typeface="Gill Sans Light"/>
        </a:defRPr>
      </a:lvl1pPr>
      <a:lvl2pPr marL="1041400" indent="-520700" defTabSz="584200">
        <a:lnSpc>
          <a:spcPct val="120000"/>
        </a:lnSpc>
        <a:spcBef>
          <a:spcPts val="4600"/>
        </a:spcBef>
        <a:buSzPct val="82000"/>
        <a:buChar char="•"/>
        <a:defRPr sz="4600">
          <a:solidFill>
            <a:srgbClr val="535353"/>
          </a:solidFill>
          <a:latin typeface="Gill Sans Light"/>
          <a:ea typeface="Gill Sans Light"/>
          <a:cs typeface="Gill Sans Light"/>
          <a:sym typeface="Gill Sans Light"/>
        </a:defRPr>
      </a:lvl2pPr>
      <a:lvl3pPr marL="1562100" indent="-520700" defTabSz="584200">
        <a:lnSpc>
          <a:spcPct val="120000"/>
        </a:lnSpc>
        <a:spcBef>
          <a:spcPts val="4600"/>
        </a:spcBef>
        <a:buSzPct val="82000"/>
        <a:buChar char="•"/>
        <a:defRPr sz="4600">
          <a:solidFill>
            <a:srgbClr val="535353"/>
          </a:solidFill>
          <a:latin typeface="Gill Sans Light"/>
          <a:ea typeface="Gill Sans Light"/>
          <a:cs typeface="Gill Sans Light"/>
          <a:sym typeface="Gill Sans Light"/>
        </a:defRPr>
      </a:lvl3pPr>
      <a:lvl4pPr marL="2082800" indent="-520700" defTabSz="584200">
        <a:lnSpc>
          <a:spcPct val="120000"/>
        </a:lnSpc>
        <a:spcBef>
          <a:spcPts val="4600"/>
        </a:spcBef>
        <a:buSzPct val="82000"/>
        <a:buChar char="•"/>
        <a:defRPr sz="4600">
          <a:solidFill>
            <a:srgbClr val="535353"/>
          </a:solidFill>
          <a:latin typeface="Gill Sans Light"/>
          <a:ea typeface="Gill Sans Light"/>
          <a:cs typeface="Gill Sans Light"/>
          <a:sym typeface="Gill Sans Light"/>
        </a:defRPr>
      </a:lvl4pPr>
      <a:lvl5pPr marL="2603500" indent="-520700" defTabSz="584200">
        <a:lnSpc>
          <a:spcPct val="120000"/>
        </a:lnSpc>
        <a:spcBef>
          <a:spcPts val="4600"/>
        </a:spcBef>
        <a:buSzPct val="82000"/>
        <a:buChar char="•"/>
        <a:defRPr sz="4600">
          <a:solidFill>
            <a:srgbClr val="535353"/>
          </a:solidFill>
          <a:latin typeface="Gill Sans Light"/>
          <a:ea typeface="Gill Sans Light"/>
          <a:cs typeface="Gill Sans Light"/>
          <a:sym typeface="Gill Sans Light"/>
        </a:defRPr>
      </a:lvl5pPr>
      <a:lvl6pPr marL="3124200" indent="-520700" defTabSz="584200">
        <a:lnSpc>
          <a:spcPct val="120000"/>
        </a:lnSpc>
        <a:spcBef>
          <a:spcPts val="4600"/>
        </a:spcBef>
        <a:buSzPct val="82000"/>
        <a:buChar char="•"/>
        <a:defRPr sz="4600">
          <a:solidFill>
            <a:srgbClr val="535353"/>
          </a:solidFill>
          <a:latin typeface="Gill Sans Light"/>
          <a:ea typeface="Gill Sans Light"/>
          <a:cs typeface="Gill Sans Light"/>
          <a:sym typeface="Gill Sans Light"/>
        </a:defRPr>
      </a:lvl6pPr>
      <a:lvl7pPr marL="3644900" indent="-520700" defTabSz="584200">
        <a:lnSpc>
          <a:spcPct val="120000"/>
        </a:lnSpc>
        <a:spcBef>
          <a:spcPts val="4600"/>
        </a:spcBef>
        <a:buSzPct val="82000"/>
        <a:buChar char="•"/>
        <a:defRPr sz="4600">
          <a:solidFill>
            <a:srgbClr val="535353"/>
          </a:solidFill>
          <a:latin typeface="Gill Sans Light"/>
          <a:ea typeface="Gill Sans Light"/>
          <a:cs typeface="Gill Sans Light"/>
          <a:sym typeface="Gill Sans Light"/>
        </a:defRPr>
      </a:lvl7pPr>
      <a:lvl8pPr marL="4165600" indent="-520700" defTabSz="584200">
        <a:lnSpc>
          <a:spcPct val="120000"/>
        </a:lnSpc>
        <a:spcBef>
          <a:spcPts val="4600"/>
        </a:spcBef>
        <a:buSzPct val="82000"/>
        <a:buChar char="•"/>
        <a:defRPr sz="4600">
          <a:solidFill>
            <a:srgbClr val="535353"/>
          </a:solidFill>
          <a:latin typeface="Gill Sans Light"/>
          <a:ea typeface="Gill Sans Light"/>
          <a:cs typeface="Gill Sans Light"/>
          <a:sym typeface="Gill Sans Light"/>
        </a:defRPr>
      </a:lvl8pPr>
      <a:lvl9pPr marL="4686300" indent="-520700" defTabSz="584200">
        <a:lnSpc>
          <a:spcPct val="120000"/>
        </a:lnSpc>
        <a:spcBef>
          <a:spcPts val="4600"/>
        </a:spcBef>
        <a:buSzPct val="82000"/>
        <a:buChar char="•"/>
        <a:defRPr sz="4600">
          <a:solidFill>
            <a:srgbClr val="535353"/>
          </a:solidFill>
          <a:latin typeface="Gill Sans Light"/>
          <a:ea typeface="Gill Sans Light"/>
          <a:cs typeface="Gill Sans Light"/>
          <a:sym typeface="Gill Sans Light"/>
        </a:defRPr>
      </a:lvl9pPr>
    </p:bodyStyle>
    <p:otherStyle>
      <a:lvl1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Gill Sans Light"/>
        </a:defRPr>
      </a:lvl1pPr>
      <a:lvl2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Gill Sans Light"/>
        </a:defRPr>
      </a:lvl2pPr>
      <a:lvl3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Gill Sans Light"/>
        </a:defRPr>
      </a:lvl3pPr>
      <a:lvl4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Gill Sans Light"/>
        </a:defRPr>
      </a:lvl4pPr>
      <a:lvl5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Gill Sans Light"/>
        </a:defRPr>
      </a:lvl5pPr>
      <a:lvl6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Gill Sans Light"/>
        </a:defRPr>
      </a:lvl6pPr>
      <a:lvl7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Gill Sans Light"/>
        </a:defRPr>
      </a:lvl7pPr>
      <a:lvl8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Gill Sans Light"/>
        </a:defRPr>
      </a:lvl8pPr>
      <a:lvl9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8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Relationship Id="rId3" Type="http://schemas.openxmlformats.org/officeDocument/2006/relationships/image" Target="../media/image7.png"/><Relationship Id="rId4" Type="http://schemas.openxmlformats.org/officeDocument/2006/relationships/image" Target="../media/image10.jpeg"/><Relationship Id="rId5" Type="http://schemas.openxmlformats.org/officeDocument/2006/relationships/image" Target="../media/image11.jpe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Relationship Id="rId4" Type="http://schemas.openxmlformats.org/officeDocument/2006/relationships/chart" Target="../charts/chart3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>
            <p:ph type="title"/>
          </p:nvPr>
        </p:nvSpPr>
        <p:spPr>
          <a:xfrm>
            <a:off x="355600" y="2051050"/>
            <a:ext cx="12293600" cy="3238500"/>
          </a:xfrm>
          <a:prstGeom prst="rect">
            <a:avLst/>
          </a:prstGeom>
        </p:spPr>
        <p:txBody>
          <a:bodyPr/>
          <a:lstStyle/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7200">
                <a:solidFill>
                  <a:srgbClr val="535353"/>
                </a:solidFill>
              </a:rPr>
              <a:t>TeamRunner</a:t>
            </a:r>
          </a:p>
        </p:txBody>
      </p:sp>
      <p:sp>
        <p:nvSpPr>
          <p:cNvPr id="33" name="Shape 3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535353"/>
                </a:solidFill>
              </a:rPr>
              <a:t>Your Event Community</a:t>
            </a:r>
          </a:p>
        </p:txBody>
      </p:sp>
      <p:pic>
        <p:nvPicPr>
          <p:cNvPr id="34" name="image2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0625" y="-156853"/>
            <a:ext cx="5700226" cy="16367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type="body" idx="1"/>
          </p:nvPr>
        </p:nvSpPr>
        <p:spPr>
          <a:xfrm>
            <a:off x="646912" y="1045340"/>
            <a:ext cx="11837752" cy="8503489"/>
          </a:xfrm>
          <a:prstGeom prst="rect">
            <a:avLst/>
          </a:prstGeom>
        </p:spPr>
        <p:txBody>
          <a:bodyPr/>
          <a:lstStyle/>
          <a:p>
            <a:pPr lvl="0" marL="0" indent="0" defTabSz="292100">
              <a:lnSpc>
                <a:spcPct val="81000"/>
              </a:lnSpc>
              <a:spcBef>
                <a:spcPts val="23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Management</a:t>
            </a:r>
          </a:p>
          <a:p>
            <a:pPr lvl="0" marL="332669" indent="-332669" defTabSz="292100">
              <a:lnSpc>
                <a:spcPct val="81000"/>
              </a:lnSpc>
              <a:spcBef>
                <a:spcPts val="23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</a:rPr>
              <a:t>Ziad Tleimat  CEO - software executive, soccer coach &amp; restauranteur</a:t>
            </a:r>
          </a:p>
          <a:p>
            <a:pPr lvl="0" marL="332669" indent="-332669" defTabSz="292100">
              <a:lnSpc>
                <a:spcPct val="81000"/>
              </a:lnSpc>
              <a:spcBef>
                <a:spcPts val="23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</a:rPr>
              <a:t>Colette Kuhnsman  VP Marketing - founder Jocoto Advertising, sports team manager</a:t>
            </a:r>
          </a:p>
          <a:p>
            <a:pPr lvl="0" marL="332669" indent="-332669" defTabSz="292100">
              <a:lnSpc>
                <a:spcPct val="81000"/>
              </a:lnSpc>
              <a:spcBef>
                <a:spcPts val="23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</a:rPr>
              <a:t>David Anderson  VP Engineering - NASA, Oracle (15 yrs)</a:t>
            </a:r>
          </a:p>
          <a:p>
            <a:pPr lvl="0" marL="332669" indent="-332669" defTabSz="292100">
              <a:lnSpc>
                <a:spcPct val="81000"/>
              </a:lnSpc>
              <a:spcBef>
                <a:spcPts val="23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</a:rPr>
              <a:t>Wael Chatila  CTO - Nook</a:t>
            </a:r>
          </a:p>
          <a:p>
            <a:pPr lvl="0" marL="332669" indent="-332669" defTabSz="292100">
              <a:lnSpc>
                <a:spcPct val="81000"/>
              </a:lnSpc>
              <a:spcBef>
                <a:spcPts val="23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</a:rPr>
              <a:t>Scott Leber  Corporate Development -  iSoccer CEO, former professional soccer player</a:t>
            </a:r>
          </a:p>
          <a:p>
            <a:pPr lvl="0" marL="0" indent="0" defTabSz="292100">
              <a:lnSpc>
                <a:spcPct val="81000"/>
              </a:lnSpc>
              <a:spcBef>
                <a:spcPts val="23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Board of Advisors</a:t>
            </a:r>
          </a:p>
          <a:p>
            <a:pPr lvl="0" marL="332669" indent="-332669" defTabSz="292100">
              <a:lnSpc>
                <a:spcPct val="81000"/>
              </a:lnSpc>
              <a:spcBef>
                <a:spcPts val="23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</a:rPr>
              <a:t>Taylor Twellman - Sr soccer analyst ESPN, Major League Soccer (MLS) MVP, US Soccer National Team</a:t>
            </a:r>
          </a:p>
          <a:p>
            <a:pPr lvl="0" marL="332669" indent="-332669" defTabSz="292100">
              <a:lnSpc>
                <a:spcPct val="81000"/>
              </a:lnSpc>
              <a:spcBef>
                <a:spcPts val="23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</a:rPr>
              <a:t>Paul Miller - former director of CVBs</a:t>
            </a:r>
          </a:p>
          <a:p>
            <a:pPr lvl="0" marL="332669" indent="-332669" defTabSz="292100">
              <a:lnSpc>
                <a:spcPct val="81000"/>
              </a:lnSpc>
              <a:spcBef>
                <a:spcPts val="23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</a:rPr>
              <a:t>Ed Komo - former VP Engineering hotwire.com</a:t>
            </a:r>
          </a:p>
          <a:p>
            <a:pPr lvl="0" marL="332669" indent="-332669" defTabSz="292100">
              <a:lnSpc>
                <a:spcPct val="81000"/>
              </a:lnSpc>
              <a:spcBef>
                <a:spcPts val="23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</a:rPr>
              <a:t>Bill Glazier - President NorCal LAX, former venture partner Redwoods Venture</a:t>
            </a:r>
          </a:p>
          <a:p>
            <a:pPr lvl="0" marL="0" indent="0" defTabSz="292100">
              <a:lnSpc>
                <a:spcPct val="81000"/>
              </a:lnSpc>
              <a:spcBef>
                <a:spcPts val="23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Support</a:t>
            </a:r>
          </a:p>
          <a:p>
            <a:pPr lvl="0" marL="0" indent="0" defTabSz="292100">
              <a:lnSpc>
                <a:spcPct val="81000"/>
              </a:lnSpc>
              <a:spcBef>
                <a:spcPts val="23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</a:rPr>
              <a:t>Law Firm: - White, Summers, Caffee &amp; James LLP - Mark White</a:t>
            </a:r>
          </a:p>
          <a:p>
            <a:pPr lvl="0" marL="0" indent="0" defTabSz="292100">
              <a:lnSpc>
                <a:spcPct val="81000"/>
              </a:lnSpc>
              <a:spcBef>
                <a:spcPts val="23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</a:rPr>
              <a:t>Accounting Firm - Armanino LLP Certified Public Accountants</a:t>
            </a:r>
          </a:p>
        </p:txBody>
      </p:sp>
      <p:sp>
        <p:nvSpPr>
          <p:cNvPr id="80" name="Shape 80"/>
          <p:cNvSpPr/>
          <p:nvPr/>
        </p:nvSpPr>
        <p:spPr>
          <a:xfrm>
            <a:off x="5193081" y="170255"/>
            <a:ext cx="2745414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cap="all" sz="6000"/>
            </a:lvl1pPr>
          </a:lstStyle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6000">
                <a:solidFill>
                  <a:srgbClr val="535353"/>
                </a:solidFill>
              </a:rPr>
              <a:t>TEAM</a:t>
            </a:r>
          </a:p>
        </p:txBody>
      </p: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image10.png"/>
          <p:cNvPicPr/>
          <p:nvPr/>
        </p:nvPicPr>
        <p:blipFill>
          <a:blip r:embed="rId2">
            <a:extLst/>
          </a:blip>
          <a:srcRect l="12500" t="0" r="12498" b="0"/>
          <a:stretch>
            <a:fillRect/>
          </a:stretch>
        </p:blipFill>
        <p:spPr>
          <a:xfrm>
            <a:off x="1869082" y="1912285"/>
            <a:ext cx="9266552" cy="6949916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Shape 83"/>
          <p:cNvSpPr/>
          <p:nvPr/>
        </p:nvSpPr>
        <p:spPr>
          <a:xfrm>
            <a:off x="3565549" y="889231"/>
            <a:ext cx="5873702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cap="all" sz="6000"/>
            </a:lvl1pPr>
          </a:lstStyle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6000">
                <a:solidFill>
                  <a:srgbClr val="535353"/>
                </a:solidFill>
              </a:rPr>
              <a:t>THANK YOU</a:t>
            </a:r>
          </a:p>
        </p:txBody>
      </p:sp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image9.png"/>
          <p:cNvPicPr/>
          <p:nvPr/>
        </p:nvPicPr>
        <p:blipFill>
          <a:blip r:embed="rId2">
            <a:extLst/>
          </a:blip>
          <a:srcRect l="7306" t="5254" r="49691" b="5253"/>
          <a:stretch>
            <a:fillRect/>
          </a:stretch>
        </p:blipFill>
        <p:spPr>
          <a:xfrm>
            <a:off x="8234751" y="1763759"/>
            <a:ext cx="4627361" cy="5417126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Shape 86"/>
          <p:cNvSpPr/>
          <p:nvPr>
            <p:ph type="title"/>
          </p:nvPr>
        </p:nvSpPr>
        <p:spPr>
          <a:xfrm>
            <a:off x="838439" y="254000"/>
            <a:ext cx="10908556" cy="876968"/>
          </a:xfrm>
          <a:prstGeom prst="rect">
            <a:avLst/>
          </a:prstGeom>
        </p:spPr>
        <p:txBody>
          <a:bodyPr/>
          <a:lstStyle>
            <a:lvl1pPr defTabSz="525779">
              <a:defRPr sz="5400"/>
            </a:lvl1pPr>
          </a:lstStyle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5400">
                <a:solidFill>
                  <a:srgbClr val="535353"/>
                </a:solidFill>
              </a:rPr>
              <a:t>Accelerating Growth</a:t>
            </a:r>
          </a:p>
        </p:txBody>
      </p:sp>
      <p:sp>
        <p:nvSpPr>
          <p:cNvPr id="87" name="Shape 87"/>
          <p:cNvSpPr/>
          <p:nvPr>
            <p:ph type="body" idx="1"/>
          </p:nvPr>
        </p:nvSpPr>
        <p:spPr>
          <a:xfrm>
            <a:off x="244174" y="1552995"/>
            <a:ext cx="7715862" cy="7161002"/>
          </a:xfrm>
          <a:prstGeom prst="rect">
            <a:avLst/>
          </a:prstGeom>
        </p:spPr>
        <p:txBody>
          <a:bodyPr/>
          <a:lstStyle/>
          <a:p>
            <a:pPr lvl="0" marL="0" indent="0" defTabSz="356361">
              <a:lnSpc>
                <a:spcPct val="90000"/>
              </a:lnSpc>
              <a:spcBef>
                <a:spcPts val="23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</a:rPr>
              <a:t>Increase the number of teams in TeamRunner and create more spending opportunities by continuing to build our:</a:t>
            </a:r>
          </a:p>
          <a:p>
            <a:pPr lvl="0" marL="336562" indent="-336562" defTabSz="356361">
              <a:lnSpc>
                <a:spcPct val="90000"/>
              </a:lnSpc>
              <a:spcBef>
                <a:spcPts val="2300"/>
              </a:spcBef>
              <a:buClr>
                <a:srgbClr val="535353"/>
              </a:buClr>
              <a:buFont typeface="Gill Sans"/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 Partnerships</a:t>
            </a:r>
          </a:p>
          <a:p>
            <a:pPr lvl="1" marL="599960" indent="-336562" defTabSz="356361">
              <a:lnSpc>
                <a:spcPct val="90000"/>
              </a:lnSpc>
              <a:spcBef>
                <a:spcPts val="23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</a:rPr>
              <a:t>Access sports registration companies to expedite onboarding</a:t>
            </a:r>
          </a:p>
          <a:p>
            <a:pPr lvl="1" marL="599960" indent="-336562" defTabSz="356361">
              <a:lnSpc>
                <a:spcPct val="90000"/>
              </a:lnSpc>
              <a:spcBef>
                <a:spcPts val="23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</a:rPr>
              <a:t>Continue to add national hotel and restaurant chains</a:t>
            </a:r>
          </a:p>
          <a:p>
            <a:pPr lvl="1" marL="599960" indent="-336562" defTabSz="356361">
              <a:lnSpc>
                <a:spcPct val="90000"/>
              </a:lnSpc>
              <a:spcBef>
                <a:spcPts val="23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</a:rPr>
              <a:t>Build relationships with other event related service providers</a:t>
            </a:r>
          </a:p>
          <a:p>
            <a:pPr lvl="0" marL="336562" indent="-336562" defTabSz="356361">
              <a:lnSpc>
                <a:spcPct val="90000"/>
              </a:lnSpc>
              <a:spcBef>
                <a:spcPts val="2300"/>
              </a:spcBef>
              <a:buClr>
                <a:srgbClr val="535353"/>
              </a:buClr>
              <a:buFont typeface="Gill Sans"/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Product Development: </a:t>
            </a:r>
          </a:p>
          <a:p>
            <a:pPr lvl="1" marL="599960" indent="-336562" defTabSz="356361">
              <a:lnSpc>
                <a:spcPct val="90000"/>
              </a:lnSpc>
              <a:spcBef>
                <a:spcPts val="23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</a:rPr>
              <a:t>Continue to refine systems </a:t>
            </a:r>
          </a:p>
          <a:p>
            <a:pPr lvl="1" marL="599960" indent="-336562" defTabSz="356361">
              <a:lnSpc>
                <a:spcPct val="90000"/>
              </a:lnSpc>
              <a:spcBef>
                <a:spcPts val="23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</a:rPr>
              <a:t>Add new features and revenue for enhanced customer satisfaction </a:t>
            </a:r>
          </a:p>
          <a:p>
            <a:pPr lvl="1" marL="599960" indent="-336562" defTabSz="356361">
              <a:lnSpc>
                <a:spcPct val="90000"/>
              </a:lnSpc>
              <a:spcBef>
                <a:spcPts val="23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</a:rPr>
              <a:t>Add more revenue producing modules</a:t>
            </a:r>
          </a:p>
          <a:p>
            <a:pPr lvl="0" marL="336562" indent="-336562" defTabSz="356361">
              <a:lnSpc>
                <a:spcPct val="90000"/>
              </a:lnSpc>
              <a:spcBef>
                <a:spcPts val="23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535353"/>
                </a:solidFill>
              </a:rPr>
              <a:t> </a:t>
            </a:r>
            <a:r>
              <a:rPr sz="2300">
                <a:solidFill>
                  <a:srgbClr val="535353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Staffing: </a:t>
            </a:r>
            <a:r>
              <a:rPr sz="2300">
                <a:solidFill>
                  <a:srgbClr val="535353"/>
                </a:solidFill>
              </a:rPr>
              <a:t>Increasing influential industry sales staff 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>
            <p:ph type="title"/>
          </p:nvPr>
        </p:nvSpPr>
        <p:spPr>
          <a:xfrm>
            <a:off x="444500" y="1765300"/>
            <a:ext cx="11873111" cy="2622352"/>
          </a:xfrm>
          <a:prstGeom prst="rect">
            <a:avLst/>
          </a:prstGeom>
        </p:spPr>
        <p:txBody>
          <a:bodyPr/>
          <a:lstStyle>
            <a:lvl1pPr defTabSz="531622">
              <a:defRPr sz="5800"/>
            </a:lvl1pPr>
          </a:lstStyle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5800">
                <a:solidFill>
                  <a:srgbClr val="535353"/>
                </a:solidFill>
              </a:rPr>
              <a:t>Teams Need to Travel. TeamRunner Makes it Simple.</a:t>
            </a:r>
          </a:p>
        </p:txBody>
      </p:sp>
      <p:pic>
        <p:nvPicPr>
          <p:cNvPr id="37" name="Screen Shot 2015-03-10 at 1.22.02 PM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14664" y="4494675"/>
            <a:ext cx="8575472" cy="43556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title"/>
          </p:nvPr>
        </p:nvSpPr>
        <p:spPr>
          <a:xfrm>
            <a:off x="992410" y="291140"/>
            <a:ext cx="11019980" cy="876841"/>
          </a:xfrm>
          <a:prstGeom prst="rect">
            <a:avLst/>
          </a:prstGeom>
        </p:spPr>
        <p:txBody>
          <a:bodyPr/>
          <a:lstStyle>
            <a:lvl1pPr defTabSz="525779">
              <a:defRPr sz="5400"/>
            </a:lvl1pPr>
          </a:lstStyle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5400">
                <a:solidFill>
                  <a:srgbClr val="535353"/>
                </a:solidFill>
              </a:rPr>
              <a:t>Industry Frustrations</a:t>
            </a:r>
          </a:p>
        </p:txBody>
      </p:sp>
      <p:sp>
        <p:nvSpPr>
          <p:cNvPr id="40" name="Shape 40"/>
          <p:cNvSpPr/>
          <p:nvPr>
            <p:ph type="body" idx="1"/>
          </p:nvPr>
        </p:nvSpPr>
        <p:spPr>
          <a:xfrm>
            <a:off x="355600" y="1356882"/>
            <a:ext cx="12293600" cy="4377633"/>
          </a:xfrm>
          <a:prstGeom prst="rect">
            <a:avLst/>
          </a:prstGeom>
        </p:spPr>
        <p:txBody>
          <a:bodyPr/>
          <a:lstStyle/>
          <a:p>
            <a:pPr lvl="0" marL="0" indent="0" algn="ctr" defTabSz="297708">
              <a:lnSpc>
                <a:spcPct val="100000"/>
              </a:lnSpc>
              <a:spcBef>
                <a:spcPts val="22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275">
                <a:solidFill>
                  <a:srgbClr val="535353"/>
                </a:solidFill>
                <a:latin typeface="Gill Sans"/>
                <a:ea typeface="Gill Sans"/>
                <a:cs typeface="Gill Sans"/>
                <a:sym typeface="Gill Sans"/>
              </a:rPr>
              <a:t>Antiquated manual processes</a:t>
            </a:r>
            <a:endParaRPr sz="1638">
              <a:latin typeface="Gill Sans"/>
              <a:ea typeface="Gill Sans"/>
              <a:cs typeface="Gill Sans"/>
              <a:sym typeface="Gill Sans"/>
            </a:endParaRPr>
          </a:p>
          <a:p>
            <a:pPr lvl="0" marL="0" indent="0" algn="ctr" defTabSz="297708">
              <a:lnSpc>
                <a:spcPct val="100000"/>
              </a:lnSpc>
              <a:spcBef>
                <a:spcPts val="22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275">
                <a:solidFill>
                  <a:srgbClr val="535353"/>
                </a:solidFill>
                <a:latin typeface="Gill Sans"/>
                <a:ea typeface="Gill Sans"/>
                <a:cs typeface="Gill Sans"/>
                <a:sym typeface="Gill Sans"/>
              </a:rPr>
              <a:t>Very time consuming</a:t>
            </a:r>
            <a:endParaRPr sz="1638">
              <a:latin typeface="Gill Sans"/>
              <a:ea typeface="Gill Sans"/>
              <a:cs typeface="Gill Sans"/>
              <a:sym typeface="Gill Sans"/>
            </a:endParaRPr>
          </a:p>
          <a:p>
            <a:pPr lvl="0" marL="0" indent="0" algn="ctr" defTabSz="297708">
              <a:lnSpc>
                <a:spcPct val="100000"/>
              </a:lnSpc>
              <a:spcBef>
                <a:spcPts val="22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275">
                <a:solidFill>
                  <a:srgbClr val="535353"/>
                </a:solidFill>
                <a:latin typeface="Gill Sans"/>
                <a:ea typeface="Gill Sans"/>
                <a:cs typeface="Gill Sans"/>
                <a:sym typeface="Gill Sans"/>
              </a:rPr>
              <a:t>Inefficient &amp; ineffective communication between markets</a:t>
            </a:r>
            <a:endParaRPr sz="1638">
              <a:latin typeface="Gill Sans"/>
              <a:ea typeface="Gill Sans"/>
              <a:cs typeface="Gill Sans"/>
              <a:sym typeface="Gill Sans"/>
            </a:endParaRPr>
          </a:p>
          <a:p>
            <a:pPr lvl="0" marL="368539" indent="-368539" defTabSz="297708">
              <a:lnSpc>
                <a:spcPct val="100000"/>
              </a:lnSpc>
              <a:spcBef>
                <a:spcPts val="22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275">
                <a:solidFill>
                  <a:srgbClr val="535353"/>
                </a:solidFill>
              </a:rPr>
              <a:t>Teams - need a one stop shop for hotels and restaurants at a minimum</a:t>
            </a:r>
            <a:endParaRPr sz="1638"/>
          </a:p>
          <a:p>
            <a:pPr lvl="0" marL="368539" indent="-368539" defTabSz="297708">
              <a:lnSpc>
                <a:spcPct val="100000"/>
              </a:lnSpc>
              <a:spcBef>
                <a:spcPts val="22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275">
                <a:solidFill>
                  <a:srgbClr val="535353"/>
                </a:solidFill>
              </a:rPr>
              <a:t>Sports organizations - need assistance providing services for teams to increase participation and satisfaction while improving revenue streams</a:t>
            </a:r>
            <a:endParaRPr sz="1638"/>
          </a:p>
          <a:p>
            <a:pPr lvl="0" marL="368539" indent="-368539" defTabSz="297708">
              <a:lnSpc>
                <a:spcPct val="100000"/>
              </a:lnSpc>
              <a:spcBef>
                <a:spcPts val="22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275">
                <a:solidFill>
                  <a:srgbClr val="535353"/>
                </a:solidFill>
              </a:rPr>
              <a:t>Businesses - want visibility and communication modes for incoming teams</a:t>
            </a:r>
            <a:endParaRPr sz="2275">
              <a:solidFill>
                <a:srgbClr val="535353"/>
              </a:solidFill>
            </a:endParaRPr>
          </a:p>
          <a:p>
            <a:pPr lvl="0" marL="0" indent="0" algn="ctr" defTabSz="297708">
              <a:lnSpc>
                <a:spcPct val="100000"/>
              </a:lnSpc>
              <a:spcBef>
                <a:spcPts val="22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275">
                <a:solidFill>
                  <a:srgbClr val="535353"/>
                </a:solidFill>
                <a:latin typeface="Gill Sans"/>
                <a:ea typeface="Gill Sans"/>
                <a:cs typeface="Gill Sans"/>
                <a:sym typeface="Gill Sans"/>
              </a:rPr>
              <a:t>Time &amp; Energy are Wasted.  Revenue is Missed.</a:t>
            </a:r>
          </a:p>
        </p:txBody>
      </p:sp>
      <p:pic>
        <p:nvPicPr>
          <p:cNvPr id="41" name="image7.jpeg"/>
          <p:cNvPicPr/>
          <p:nvPr/>
        </p:nvPicPr>
        <p:blipFill>
          <a:blip r:embed="rId2">
            <a:extLst/>
          </a:blip>
          <a:srcRect l="3181" t="6112" r="9042" b="6112"/>
          <a:stretch>
            <a:fillRect/>
          </a:stretch>
        </p:blipFill>
        <p:spPr>
          <a:xfrm>
            <a:off x="3099430" y="5923414"/>
            <a:ext cx="6805788" cy="38354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4.png"/>
          <p:cNvPicPr/>
          <p:nvPr/>
        </p:nvPicPr>
        <p:blipFill>
          <a:blip r:embed="rId2">
            <a:extLst/>
          </a:blip>
          <a:srcRect l="11285" t="0" r="11285" b="0"/>
          <a:stretch>
            <a:fillRect/>
          </a:stretch>
        </p:blipFill>
        <p:spPr>
          <a:xfrm>
            <a:off x="6665803" y="5276453"/>
            <a:ext cx="5122951" cy="3721706"/>
          </a:xfrm>
          <a:prstGeom prst="rect">
            <a:avLst/>
          </a:prstGeom>
          <a:ln w="12700">
            <a:miter lim="400000"/>
          </a:ln>
        </p:spPr>
      </p:pic>
      <p:pic>
        <p:nvPicPr>
          <p:cNvPr id="44" name="image5.png"/>
          <p:cNvPicPr/>
          <p:nvPr/>
        </p:nvPicPr>
        <p:blipFill>
          <a:blip r:embed="rId3">
            <a:extLst/>
          </a:blip>
          <a:srcRect l="8459" t="0" r="14111" b="0"/>
          <a:stretch>
            <a:fillRect/>
          </a:stretch>
        </p:blipFill>
        <p:spPr>
          <a:xfrm>
            <a:off x="6664613" y="1002692"/>
            <a:ext cx="5122953" cy="3721708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image6.png"/>
          <p:cNvPicPr/>
          <p:nvPr/>
        </p:nvPicPr>
        <p:blipFill>
          <a:blip r:embed="rId4">
            <a:extLst/>
          </a:blip>
          <a:srcRect l="31303" t="0" r="31303" b="0"/>
          <a:stretch>
            <a:fillRect/>
          </a:stretch>
        </p:blipFill>
        <p:spPr>
          <a:xfrm>
            <a:off x="533400" y="1046424"/>
            <a:ext cx="5450319" cy="8199177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Shape 46"/>
          <p:cNvSpPr/>
          <p:nvPr/>
        </p:nvSpPr>
        <p:spPr>
          <a:xfrm>
            <a:off x="3723926" y="16707"/>
            <a:ext cx="6491125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cap="all" sz="6000"/>
            </a:lvl1pPr>
          </a:lstStyle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6000">
                <a:solidFill>
                  <a:srgbClr val="535353"/>
                </a:solidFill>
              </a:rPr>
              <a:t>Market Players</a:t>
            </a:r>
          </a:p>
        </p:txBody>
      </p:sp>
      <p:sp>
        <p:nvSpPr>
          <p:cNvPr id="47" name="Shape 47"/>
          <p:cNvSpPr/>
          <p:nvPr/>
        </p:nvSpPr>
        <p:spPr>
          <a:xfrm>
            <a:off x="2254433" y="8464212"/>
            <a:ext cx="1245470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3600"/>
              <a:t>Teams</a:t>
            </a:r>
          </a:p>
        </p:txBody>
      </p:sp>
      <p:sp>
        <p:nvSpPr>
          <p:cNvPr id="48" name="Shape 48"/>
          <p:cNvSpPr/>
          <p:nvPr/>
        </p:nvSpPr>
        <p:spPr>
          <a:xfrm>
            <a:off x="7772682" y="4018987"/>
            <a:ext cx="1976588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FFF"/>
                </a:solidFill>
              </a:rPr>
              <a:t>Businesses</a:t>
            </a:r>
          </a:p>
        </p:txBody>
      </p:sp>
      <p:sp>
        <p:nvSpPr>
          <p:cNvPr id="49" name="Shape 49"/>
          <p:cNvSpPr/>
          <p:nvPr/>
        </p:nvSpPr>
        <p:spPr>
          <a:xfrm>
            <a:off x="7405719" y="5239310"/>
            <a:ext cx="3899596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>
              <a:defRPr sz="1800"/>
            </a:pPr>
            <a:r>
              <a:rPr sz="3600"/>
              <a:t>Sports Organizations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image8.jpeg"/>
          <p:cNvPicPr/>
          <p:nvPr/>
        </p:nvPicPr>
        <p:blipFill>
          <a:blip r:embed="rId2">
            <a:extLst/>
          </a:blip>
          <a:srcRect l="5705" t="4899" r="11198" b="2484"/>
          <a:stretch>
            <a:fillRect/>
          </a:stretch>
        </p:blipFill>
        <p:spPr>
          <a:xfrm>
            <a:off x="1037577" y="1325318"/>
            <a:ext cx="10412531" cy="6569957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Shape 52"/>
          <p:cNvSpPr/>
          <p:nvPr>
            <p:ph type="title"/>
          </p:nvPr>
        </p:nvSpPr>
        <p:spPr>
          <a:xfrm>
            <a:off x="1562885" y="135466"/>
            <a:ext cx="9879030" cy="734237"/>
          </a:xfrm>
          <a:prstGeom prst="rect">
            <a:avLst/>
          </a:prstGeom>
        </p:spPr>
        <p:txBody>
          <a:bodyPr/>
          <a:lstStyle>
            <a:lvl1pPr>
              <a:defRPr sz="3300"/>
            </a:lvl1pPr>
          </a:lstStyle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3300">
                <a:solidFill>
                  <a:srgbClr val="535353"/>
                </a:solidFill>
              </a:rPr>
              <a:t>Team Travel Transformed</a:t>
            </a:r>
          </a:p>
        </p:txBody>
      </p:sp>
      <p:pic>
        <p:nvPicPr>
          <p:cNvPr id="53" name="car95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60589" y="8139413"/>
            <a:ext cx="812801" cy="647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4" name="Shirt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850260" y="8056863"/>
            <a:ext cx="812801" cy="812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5" name="shop3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498175" y="8056863"/>
            <a:ext cx="812801" cy="812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6" name="Tickets.jp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426614" y="8056863"/>
            <a:ext cx="812801" cy="812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7" name="air6.jp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460922" y="8056863"/>
            <a:ext cx="812801" cy="8128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image3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27354" y="2872183"/>
            <a:ext cx="6608765" cy="4009234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Shape 60"/>
          <p:cNvSpPr/>
          <p:nvPr>
            <p:ph type="title"/>
          </p:nvPr>
        </p:nvSpPr>
        <p:spPr>
          <a:xfrm>
            <a:off x="1213544" y="270933"/>
            <a:ext cx="10210339" cy="1002240"/>
          </a:xfrm>
          <a:prstGeom prst="rect">
            <a:avLst/>
          </a:prstGeom>
        </p:spPr>
        <p:txBody>
          <a:bodyPr/>
          <a:lstStyle>
            <a:lvl1pPr>
              <a:defRPr sz="6000"/>
            </a:lvl1pPr>
          </a:lstStyle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6000">
                <a:solidFill>
                  <a:srgbClr val="535353"/>
                </a:solidFill>
              </a:rPr>
              <a:t>Market Size</a:t>
            </a:r>
          </a:p>
        </p:txBody>
      </p:sp>
      <p:sp>
        <p:nvSpPr>
          <p:cNvPr id="61" name="Shape 61"/>
          <p:cNvSpPr/>
          <p:nvPr>
            <p:ph type="body" idx="1"/>
          </p:nvPr>
        </p:nvSpPr>
        <p:spPr>
          <a:xfrm>
            <a:off x="355600" y="1675936"/>
            <a:ext cx="5892800" cy="7754023"/>
          </a:xfrm>
          <a:prstGeom prst="rect">
            <a:avLst/>
          </a:prstGeom>
        </p:spPr>
        <p:txBody>
          <a:bodyPr/>
          <a:lstStyle/>
          <a:p>
            <a:pPr lvl="0" marL="0" indent="0" defTabSz="332992">
              <a:lnSpc>
                <a:spcPct val="81000"/>
              </a:lnSpc>
              <a:spcBef>
                <a:spcPts val="21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535353"/>
                </a:solidFill>
                <a:latin typeface="Gill Sans"/>
                <a:ea typeface="Gill Sans"/>
                <a:cs typeface="Gill Sans"/>
                <a:sym typeface="Gill Sans"/>
              </a:rPr>
              <a:t>The U.S. Sports Travel Industry is a $182 billion dollar industry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lvl="0" marL="0" indent="0" defTabSz="332992">
              <a:lnSpc>
                <a:spcPct val="81000"/>
              </a:lnSpc>
              <a:spcBef>
                <a:spcPts val="21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535353"/>
                </a:solidFill>
                <a:latin typeface="Gill Sans"/>
                <a:ea typeface="Gill Sans"/>
                <a:cs typeface="Gill Sans"/>
                <a:sym typeface="Gill Sans"/>
              </a:rPr>
              <a:t>TeamRunner’s immediate addressable market is  $22.5 billion in the U.S. alone and growing</a:t>
            </a:r>
            <a:endParaRPr sz="2100">
              <a:solidFill>
                <a:srgbClr val="53535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lvl="2" marL="0" indent="457200" defTabSz="332992">
              <a:lnSpc>
                <a:spcPct val="81000"/>
              </a:lnSpc>
              <a:spcBef>
                <a:spcPts val="12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535353"/>
                </a:solidFill>
                <a:latin typeface="Gill Sans"/>
                <a:ea typeface="Gill Sans"/>
                <a:cs typeface="Gill Sans"/>
                <a:sym typeface="Gill Sans"/>
              </a:rPr>
              <a:t>Youth Sports $7.5 billion </a:t>
            </a:r>
            <a:endParaRPr sz="2100">
              <a:solidFill>
                <a:srgbClr val="535353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lvl="2" marL="0" indent="457200" defTabSz="332992">
              <a:lnSpc>
                <a:spcPct val="81000"/>
              </a:lnSpc>
              <a:spcBef>
                <a:spcPts val="12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535353"/>
                </a:solidFill>
                <a:latin typeface="Gill Sans"/>
                <a:ea typeface="Gill Sans"/>
                <a:cs typeface="Gill Sans"/>
                <a:sym typeface="Gill Sans"/>
              </a:rPr>
              <a:t>High School/College (varsity+club) 15+ billion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lvl="0" marL="287145" indent="-287145" defTabSz="332992">
              <a:lnSpc>
                <a:spcPct val="81000"/>
              </a:lnSpc>
              <a:spcBef>
                <a:spcPts val="21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535353"/>
                </a:solidFill>
              </a:rPr>
              <a:t>27% of all travel is sports related</a:t>
            </a:r>
          </a:p>
          <a:p>
            <a:pPr lvl="0" marL="287145" indent="-287145" defTabSz="332992">
              <a:lnSpc>
                <a:spcPct val="81000"/>
              </a:lnSpc>
              <a:spcBef>
                <a:spcPts val="21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535353"/>
                </a:solidFill>
              </a:rPr>
              <a:t>52 million youth participate in club sports</a:t>
            </a:r>
          </a:p>
          <a:p>
            <a:pPr lvl="0" marL="287145" indent="-287145" defTabSz="332992">
              <a:lnSpc>
                <a:spcPct val="81000"/>
              </a:lnSpc>
              <a:spcBef>
                <a:spcPts val="21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535353"/>
                </a:solidFill>
              </a:rPr>
              <a:t>10-15 million youth play on traveling teams</a:t>
            </a:r>
          </a:p>
          <a:p>
            <a:pPr lvl="0" marL="287145" indent="-287145" defTabSz="332992">
              <a:lnSpc>
                <a:spcPct val="81000"/>
              </a:lnSpc>
              <a:spcBef>
                <a:spcPts val="21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535353"/>
                </a:solidFill>
              </a:rPr>
              <a:t>Teams annually consume:</a:t>
            </a:r>
          </a:p>
          <a:p>
            <a:pPr lvl="1" marL="533271" indent="-287145" defTabSz="332992">
              <a:lnSpc>
                <a:spcPct val="81000"/>
              </a:lnSpc>
              <a:spcBef>
                <a:spcPts val="14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535353"/>
                </a:solidFill>
              </a:rPr>
              <a:t>47 million hotel nights</a:t>
            </a:r>
          </a:p>
          <a:p>
            <a:pPr lvl="1" marL="533271" indent="-287145" defTabSz="332992">
              <a:lnSpc>
                <a:spcPct val="81000"/>
              </a:lnSpc>
              <a:spcBef>
                <a:spcPts val="14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535353"/>
                </a:solidFill>
              </a:rPr>
              <a:t>50 million airline tickets</a:t>
            </a:r>
          </a:p>
          <a:p>
            <a:pPr lvl="1" marL="533271" indent="-287145" defTabSz="332992">
              <a:lnSpc>
                <a:spcPct val="81000"/>
              </a:lnSpc>
              <a:spcBef>
                <a:spcPts val="14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535353"/>
                </a:solidFill>
              </a:rPr>
              <a:t>3.8 million shuttle bus days</a:t>
            </a:r>
          </a:p>
          <a:p>
            <a:pPr lvl="1" marL="533271" indent="-287145" defTabSz="332992">
              <a:lnSpc>
                <a:spcPct val="81000"/>
              </a:lnSpc>
              <a:spcBef>
                <a:spcPts val="14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535353"/>
                </a:solidFill>
              </a:rPr>
              <a:t>2.5 billion meals at restaurants</a:t>
            </a:r>
          </a:p>
          <a:p>
            <a:pPr lvl="0" marL="287145" indent="-287145" defTabSz="332992">
              <a:lnSpc>
                <a:spcPct val="81000"/>
              </a:lnSpc>
              <a:spcBef>
                <a:spcPts val="21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100">
                <a:solidFill>
                  <a:srgbClr val="535353"/>
                </a:solidFill>
              </a:rPr>
              <a:t>They have a median household income of $127,000 and spend approximately $1,550 during a two day sporting event.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type="title"/>
          </p:nvPr>
        </p:nvSpPr>
        <p:spPr>
          <a:xfrm>
            <a:off x="2219501" y="235429"/>
            <a:ext cx="8885396" cy="862503"/>
          </a:xfrm>
          <a:prstGeom prst="rect">
            <a:avLst/>
          </a:prstGeom>
        </p:spPr>
        <p:txBody>
          <a:bodyPr/>
          <a:lstStyle>
            <a:lvl1pPr defTabSz="438150">
              <a:defRPr sz="4000"/>
            </a:lvl1pPr>
          </a:lstStyle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4000">
                <a:solidFill>
                  <a:srgbClr val="535353"/>
                </a:solidFill>
              </a:rPr>
              <a:t>Traction &amp; Market validation</a:t>
            </a:r>
          </a:p>
        </p:txBody>
      </p:sp>
      <p:sp>
        <p:nvSpPr>
          <p:cNvPr id="64" name="Shape 64"/>
          <p:cNvSpPr/>
          <p:nvPr>
            <p:ph type="body" idx="1"/>
          </p:nvPr>
        </p:nvSpPr>
        <p:spPr>
          <a:xfrm>
            <a:off x="783182" y="1332769"/>
            <a:ext cx="11438436" cy="6526435"/>
          </a:xfrm>
          <a:prstGeom prst="rect">
            <a:avLst/>
          </a:prstGeom>
        </p:spPr>
        <p:txBody>
          <a:bodyPr anchor="t"/>
          <a:lstStyle/>
          <a:p>
            <a:pPr lvl="0" marL="0" indent="0" defTabSz="258683">
              <a:lnSpc>
                <a:spcPct val="81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1968">
                <a:solidFill>
                  <a:srgbClr val="535353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2014 - 2015 Objectives Reached</a:t>
            </a:r>
            <a:r>
              <a:rPr sz="1968">
                <a:solidFill>
                  <a:srgbClr val="535353"/>
                </a:solidFill>
              </a:rPr>
              <a:t> </a:t>
            </a:r>
            <a:endParaRPr sz="1968">
              <a:solidFill>
                <a:srgbClr val="535353"/>
              </a:solidFill>
            </a:endParaRPr>
          </a:p>
          <a:p>
            <a:pPr lvl="0" marL="0" indent="0" defTabSz="258683">
              <a:lnSpc>
                <a:spcPct val="81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1476"/>
          </a:p>
          <a:p>
            <a:pPr lvl="0" marL="0" indent="0" defTabSz="258683">
              <a:lnSpc>
                <a:spcPct val="81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1968">
                <a:solidFill>
                  <a:srgbClr val="535353"/>
                </a:solidFill>
              </a:rPr>
              <a:t>Customer Validation</a:t>
            </a:r>
            <a:endParaRPr sz="1968">
              <a:solidFill>
                <a:srgbClr val="535353"/>
              </a:solidFill>
            </a:endParaRPr>
          </a:p>
          <a:p>
            <a:pPr lvl="1" marL="509737" indent="-197317" defTabSz="258683">
              <a:lnSpc>
                <a:spcPct val="81000"/>
              </a:lnSpc>
              <a:spcBef>
                <a:spcPts val="800"/>
              </a:spcBef>
              <a:buSzPct val="100000"/>
              <a:defRPr sz="1800">
                <a:solidFill>
                  <a:srgbClr val="000000"/>
                </a:solidFill>
              </a:defRPr>
            </a:pPr>
            <a:r>
              <a:rPr sz="1968">
                <a:solidFill>
                  <a:srgbClr val="535353"/>
                </a:solidFill>
              </a:rPr>
              <a:t>Successfully completed beta testing with teams, sport orgs and hotels</a:t>
            </a:r>
            <a:endParaRPr sz="1968">
              <a:solidFill>
                <a:srgbClr val="535353"/>
              </a:solidFill>
            </a:endParaRPr>
          </a:p>
          <a:p>
            <a:pPr lvl="0" marL="0" indent="0" defTabSz="258683">
              <a:lnSpc>
                <a:spcPct val="81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1968">
              <a:solidFill>
                <a:srgbClr val="535353"/>
              </a:solidFill>
            </a:endParaRPr>
          </a:p>
          <a:p>
            <a:pPr lvl="0" marL="0" indent="0" defTabSz="258683">
              <a:lnSpc>
                <a:spcPct val="81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1968">
                <a:solidFill>
                  <a:srgbClr val="535353"/>
                </a:solidFill>
              </a:rPr>
              <a:t>Signed Associations, Events and Tournaments</a:t>
            </a:r>
            <a:endParaRPr sz="1476"/>
          </a:p>
          <a:p>
            <a:pPr lvl="2" marL="768553" indent="-307421" defTabSz="258683">
              <a:lnSpc>
                <a:spcPct val="81000"/>
              </a:lnSpc>
              <a:spcBef>
                <a:spcPts val="19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1968">
                <a:solidFill>
                  <a:srgbClr val="535353"/>
                </a:solidFill>
              </a:rPr>
              <a:t>Cal South Soccer Association most influential soccer organization in the U.S. with over 204,000 members, 12,500 teams and 3,000 state team cups - largest tournament in the world</a:t>
            </a:r>
            <a:endParaRPr sz="1476"/>
          </a:p>
          <a:p>
            <a:pPr lvl="2" marL="768553" indent="-307421" defTabSz="258683">
              <a:lnSpc>
                <a:spcPct val="81000"/>
              </a:lnSpc>
              <a:spcBef>
                <a:spcPts val="19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1968">
                <a:solidFill>
                  <a:srgbClr val="535353"/>
                </a:solidFill>
              </a:rPr>
              <a:t>Ohio North Soccer - 50,000 members - 3000 teams</a:t>
            </a:r>
            <a:endParaRPr sz="1968">
              <a:solidFill>
                <a:srgbClr val="535353"/>
              </a:solidFill>
            </a:endParaRPr>
          </a:p>
          <a:p>
            <a:pPr lvl="2" marL="768553" indent="-307421" defTabSz="258683">
              <a:lnSpc>
                <a:spcPct val="81000"/>
              </a:lnSpc>
              <a:spcBef>
                <a:spcPts val="19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1968">
                <a:solidFill>
                  <a:srgbClr val="535353"/>
                </a:solidFill>
              </a:rPr>
              <a:t>Over 40 sports tournaments in TeamRunner - current focus Southern CA</a:t>
            </a:r>
            <a:endParaRPr sz="1968">
              <a:solidFill>
                <a:srgbClr val="535353"/>
              </a:solidFill>
            </a:endParaRPr>
          </a:p>
          <a:p>
            <a:pPr lvl="2" marL="768553" indent="-307421" defTabSz="258683">
              <a:lnSpc>
                <a:spcPct val="81000"/>
              </a:lnSpc>
              <a:spcBef>
                <a:spcPts val="19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1968">
                <a:solidFill>
                  <a:srgbClr val="535353"/>
                </a:solidFill>
              </a:rPr>
              <a:t>98% retention rate of 2014 events</a:t>
            </a:r>
            <a:endParaRPr sz="1968">
              <a:solidFill>
                <a:srgbClr val="535353"/>
              </a:solidFill>
            </a:endParaRPr>
          </a:p>
          <a:p>
            <a:pPr lvl="0" marL="0" indent="0" defTabSz="258683">
              <a:lnSpc>
                <a:spcPct val="81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endParaRPr sz="1968">
              <a:solidFill>
                <a:srgbClr val="535353"/>
              </a:solidFill>
            </a:endParaRPr>
          </a:p>
          <a:p>
            <a:pPr lvl="0" marL="0" indent="0" defTabSz="258683">
              <a:lnSpc>
                <a:spcPct val="81000"/>
              </a:lnSpc>
              <a:spcBef>
                <a:spcPts val="8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1968">
                <a:solidFill>
                  <a:srgbClr val="535353"/>
                </a:solidFill>
              </a:rPr>
              <a:t>Signed National Hotel and Restaurant Chains</a:t>
            </a:r>
            <a:endParaRPr sz="1476"/>
          </a:p>
          <a:p>
            <a:pPr lvl="2" marL="768553" indent="-307421" defTabSz="258683">
              <a:lnSpc>
                <a:spcPct val="81000"/>
              </a:lnSpc>
              <a:spcBef>
                <a:spcPts val="19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1968">
                <a:solidFill>
                  <a:srgbClr val="535353"/>
                </a:solidFill>
              </a:rPr>
              <a:t>Major Hotel Chains - </a:t>
            </a:r>
            <a:r>
              <a:rPr sz="1968">
                <a:solidFill>
                  <a:srgbClr val="535353"/>
                </a:solidFill>
              </a:rPr>
              <a:t>Hilton, Marriott, Wyndham Sheraton etc.</a:t>
            </a:r>
            <a:endParaRPr sz="1476"/>
          </a:p>
          <a:p>
            <a:pPr lvl="2" marL="768553" indent="-307421" defTabSz="258683">
              <a:lnSpc>
                <a:spcPct val="81000"/>
              </a:lnSpc>
              <a:spcBef>
                <a:spcPts val="19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1968">
                <a:solidFill>
                  <a:srgbClr val="535353"/>
                </a:solidFill>
              </a:rPr>
              <a:t>Franchise Restaurant Partners -  Buca di Beppo, Jersey Mike’s Subs and Amici’s Pizzeria, Daphnes California Greek, Lucilles Smokehouse Bar.b.que,  ToGo’s</a:t>
            </a:r>
            <a:endParaRPr sz="1476"/>
          </a:p>
          <a:p>
            <a:pPr lvl="0" marL="0" indent="0" defTabSz="258683">
              <a:lnSpc>
                <a:spcPct val="81000"/>
              </a:lnSpc>
              <a:spcBef>
                <a:spcPts val="19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1968">
                <a:solidFill>
                  <a:srgbClr val="535353"/>
                </a:solidFill>
              </a:rPr>
              <a:t>Featured in the following publications:</a:t>
            </a:r>
          </a:p>
        </p:txBody>
      </p:sp>
      <p:pic>
        <p:nvPicPr>
          <p:cNvPr id="65" name="TNooz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61876" y="8144633"/>
            <a:ext cx="1743381" cy="687757"/>
          </a:xfrm>
          <a:prstGeom prst="rect">
            <a:avLst/>
          </a:prstGeom>
          <a:ln w="12700">
            <a:miter lim="400000"/>
          </a:ln>
        </p:spPr>
      </p:pic>
      <p:pic>
        <p:nvPicPr>
          <p:cNvPr id="66" name="Startupjpg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24703" y="8105268"/>
            <a:ext cx="1618873" cy="766487"/>
          </a:xfrm>
          <a:prstGeom prst="rect">
            <a:avLst/>
          </a:prstGeom>
          <a:ln w="12700">
            <a:miter lim="400000"/>
          </a:ln>
        </p:spPr>
      </p:pic>
      <p:pic>
        <p:nvPicPr>
          <p:cNvPr id="67" name="SoccerNation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493422" y="8209111"/>
            <a:ext cx="3175001" cy="558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8" name="skift-jpg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563022" y="7997006"/>
            <a:ext cx="983011" cy="98301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/>
        </p:nvSpPr>
        <p:spPr>
          <a:xfrm>
            <a:off x="270932" y="889554"/>
            <a:ext cx="12408749" cy="7396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2" tIns="65022" rIns="65022" bIns="65022">
            <a:spAutoFit/>
          </a:bodyPr>
          <a:lstStyle>
            <a:lvl1pPr defTabSz="457200">
              <a:defRPr b="1" sz="4000">
                <a:latin typeface="Eurostile"/>
                <a:ea typeface="Eurostile"/>
                <a:cs typeface="Eurostile"/>
                <a:sym typeface="Eurostile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4000">
                <a:solidFill>
                  <a:srgbClr val="535353"/>
                </a:solidFill>
              </a:rPr>
              <a:t>Addressable Events, Teams and Members Growth</a:t>
            </a:r>
          </a:p>
        </p:txBody>
      </p:sp>
      <p:grpSp>
        <p:nvGrpSpPr>
          <p:cNvPr id="73" name="Group 73"/>
          <p:cNvGrpSpPr/>
          <p:nvPr/>
        </p:nvGrpSpPr>
        <p:grpSpPr>
          <a:xfrm>
            <a:off x="314968" y="1648587"/>
            <a:ext cx="12045790" cy="3735951"/>
            <a:chOff x="-454434" y="-393699"/>
            <a:chExt cx="12045788" cy="3735950"/>
          </a:xfrm>
        </p:grpSpPr>
        <p:graphicFrame>
          <p:nvGraphicFramePr>
            <p:cNvPr id="71" name="Chart 71"/>
            <p:cNvGraphicFramePr/>
            <p:nvPr/>
          </p:nvGraphicFramePr>
          <p:xfrm>
            <a:off x="5889449" y="168803"/>
            <a:ext cx="5701906" cy="3173448"/>
          </p:xfrm>
          <a:graphic xmlns:a="http://schemas.openxmlformats.org/drawingml/2006/main">
            <a:graphicData uri="http://schemas.openxmlformats.org/drawingml/2006/chart">
              <c:chart xmlns:c="http://schemas.openxmlformats.org/drawingml/2006/chart" r:id="rId2"/>
            </a:graphicData>
          </a:graphic>
        </p:graphicFrame>
        <p:graphicFrame>
          <p:nvGraphicFramePr>
            <p:cNvPr id="72" name="Chart 72"/>
            <p:cNvGraphicFramePr/>
            <p:nvPr/>
          </p:nvGraphicFramePr>
          <p:xfrm>
            <a:off x="-454435" y="-393700"/>
            <a:ext cx="5883716" cy="3596434"/>
          </p:xfrm>
          <a:graphic xmlns:a="http://schemas.openxmlformats.org/drawingml/2006/main">
            <a:graphicData uri="http://schemas.openxmlformats.org/drawingml/2006/chart">
              <c:chart xmlns:c="http://schemas.openxmlformats.org/drawingml/2006/chart" r:id="rId3"/>
            </a:graphicData>
          </a:graphic>
        </p:graphicFrame>
      </p:grpSp>
      <p:graphicFrame>
        <p:nvGraphicFramePr>
          <p:cNvPr id="74" name="Chart 74"/>
          <p:cNvGraphicFramePr/>
          <p:nvPr/>
        </p:nvGraphicFramePr>
        <p:xfrm>
          <a:off x="2979653" y="5842316"/>
          <a:ext cx="8381835" cy="3016190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4"/>
          </a:graphicData>
        </a:graphic>
      </p:graphicFrame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type="title"/>
          </p:nvPr>
        </p:nvSpPr>
        <p:spPr>
          <a:xfrm>
            <a:off x="3162105" y="98325"/>
            <a:ext cx="6680590" cy="831978"/>
          </a:xfrm>
          <a:prstGeom prst="rect">
            <a:avLst/>
          </a:prstGeom>
        </p:spPr>
        <p:txBody>
          <a:bodyPr/>
          <a:lstStyle>
            <a:lvl1pPr defTabSz="502412">
              <a:defRPr sz="5100"/>
            </a:lvl1pPr>
          </a:lstStyle>
          <a:p>
            <a:pPr lvl="0">
              <a:defRPr cap="none" sz="1800">
                <a:solidFill>
                  <a:srgbClr val="000000"/>
                </a:solidFill>
              </a:defRPr>
            </a:pPr>
            <a:r>
              <a:rPr cap="all" sz="5100">
                <a:solidFill>
                  <a:srgbClr val="535353"/>
                </a:solidFill>
              </a:rPr>
              <a:t>Revenue Model</a:t>
            </a:r>
          </a:p>
        </p:txBody>
      </p:sp>
      <p:sp>
        <p:nvSpPr>
          <p:cNvPr id="77" name="Shape 77"/>
          <p:cNvSpPr/>
          <p:nvPr>
            <p:ph type="body" idx="1"/>
          </p:nvPr>
        </p:nvSpPr>
        <p:spPr>
          <a:xfrm>
            <a:off x="355600" y="1322999"/>
            <a:ext cx="12293600" cy="7706701"/>
          </a:xfrm>
          <a:prstGeom prst="rect">
            <a:avLst/>
          </a:prstGeom>
        </p:spPr>
        <p:txBody>
          <a:bodyPr/>
          <a:lstStyle/>
          <a:p>
            <a:pPr lvl="0" marL="0" indent="0" defTabSz="414780">
              <a:lnSpc>
                <a:spcPct val="90000"/>
              </a:lnSpc>
              <a:spcBef>
                <a:spcPts val="32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535353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Teams -</a:t>
            </a:r>
            <a:r>
              <a:rPr sz="2900">
                <a:solidFill>
                  <a:srgbClr val="535353"/>
                </a:solidFill>
              </a:rPr>
              <a:t> Commission and  Transaction Model</a:t>
            </a:r>
          </a:p>
          <a:p>
            <a:pPr lvl="0" marL="595621" indent="-595621" defTabSz="414780">
              <a:lnSpc>
                <a:spcPct val="90000"/>
              </a:lnSpc>
              <a:spcBef>
                <a:spcPts val="32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535353"/>
                </a:solidFill>
              </a:rPr>
              <a:t> Multiple revenue opportunities to fill team needs</a:t>
            </a:r>
          </a:p>
          <a:p>
            <a:pPr lvl="1" marL="965318" indent="-595621" defTabSz="414780">
              <a:lnSpc>
                <a:spcPct val="90000"/>
              </a:lnSpc>
              <a:spcBef>
                <a:spcPts val="32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535353"/>
                </a:solidFill>
              </a:rPr>
              <a:t>Currently:  hotel nights, restaurant reservations (dine-in and pick-up)</a:t>
            </a:r>
          </a:p>
          <a:p>
            <a:pPr lvl="1" marL="965318" indent="-595621" defTabSz="414780">
              <a:lnSpc>
                <a:spcPct val="90000"/>
              </a:lnSpc>
              <a:spcBef>
                <a:spcPts val="32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535353"/>
                </a:solidFill>
              </a:rPr>
              <a:t> In development:  merchandise, activities, ground transportation</a:t>
            </a:r>
          </a:p>
          <a:p>
            <a:pPr lvl="1" marL="965318" indent="-595621" defTabSz="414780">
              <a:lnSpc>
                <a:spcPct val="90000"/>
              </a:lnSpc>
              <a:spcBef>
                <a:spcPts val="32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535353"/>
                </a:solidFill>
              </a:rPr>
              <a:t>Future:  Vertical markets non sports groups</a:t>
            </a:r>
          </a:p>
          <a:p>
            <a:pPr lvl="0" marL="0" indent="0" defTabSz="414780">
              <a:lnSpc>
                <a:spcPct val="90000"/>
              </a:lnSpc>
              <a:spcBef>
                <a:spcPts val="32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535353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Businesses</a:t>
            </a:r>
            <a:r>
              <a:rPr sz="2900">
                <a:solidFill>
                  <a:srgbClr val="535353"/>
                </a:solidFill>
              </a:rPr>
              <a:t> - Fee Based and Commission Model</a:t>
            </a:r>
          </a:p>
          <a:p>
            <a:pPr lvl="0" marL="595621" indent="-595621" defTabSz="414780">
              <a:lnSpc>
                <a:spcPct val="90000"/>
              </a:lnSpc>
              <a:spcBef>
                <a:spcPts val="32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535353"/>
                </a:solidFill>
              </a:rPr>
              <a:t>Advertising, premium placement, professional &amp; premier levels</a:t>
            </a:r>
          </a:p>
          <a:p>
            <a:pPr lvl="0" marL="0" indent="0" defTabSz="414780">
              <a:lnSpc>
                <a:spcPct val="90000"/>
              </a:lnSpc>
              <a:spcBef>
                <a:spcPts val="3200"/>
              </a:spcBef>
              <a:buSzTx/>
              <a:buNone/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535353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Sports Organizations</a:t>
            </a:r>
            <a:r>
              <a:rPr sz="2900">
                <a:solidFill>
                  <a:srgbClr val="535353"/>
                </a:solidFill>
              </a:rPr>
              <a:t> - Fee Based and Commission Model</a:t>
            </a:r>
          </a:p>
          <a:p>
            <a:pPr lvl="0" marL="595621" indent="-595621" defTabSz="414780">
              <a:lnSpc>
                <a:spcPct val="90000"/>
              </a:lnSpc>
              <a:spcBef>
                <a:spcPts val="32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535353"/>
                </a:solidFill>
              </a:rPr>
              <a:t>Data mining</a:t>
            </a:r>
          </a:p>
          <a:p>
            <a:pPr lvl="0" marL="595621" indent="-595621" defTabSz="414780">
              <a:lnSpc>
                <a:spcPct val="90000"/>
              </a:lnSpc>
              <a:spcBef>
                <a:spcPts val="3200"/>
              </a:spcBef>
              <a:buClr>
                <a:srgbClr val="535353"/>
              </a:buClr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535353"/>
                </a:solidFill>
              </a:rPr>
              <a:t>Event promotion opportunities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535353"/>
      </a:dk1>
      <a:lt1>
        <a:srgbClr val="FFFFFF"/>
      </a:lt1>
      <a:dk2>
        <a:srgbClr val="A7A7A7"/>
      </a:dk2>
      <a:lt2>
        <a:srgbClr val="535353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40053"/>
        </a:solidFill>
        <a:ln w="25400" cap="flat">
          <a:solidFill>
            <a:srgbClr val="78AAB3"/>
          </a:solidFill>
          <a:prstDash val="solid"/>
          <a:bevel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535353"/>
            </a:solidFill>
            <a:effectLst/>
            <a:uFillTx/>
            <a:latin typeface="Gill Sans Light"/>
            <a:ea typeface="Gill Sans Light"/>
            <a:cs typeface="Gill Sans Light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78AAB3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535353"/>
            </a:solidFill>
            <a:effectLst/>
            <a:uFillTx/>
            <a:latin typeface="Gill Sans Light"/>
            <a:ea typeface="Gill Sans Light"/>
            <a:cs typeface="Gill Sans Light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40053"/>
        </a:solidFill>
        <a:ln w="25400" cap="flat">
          <a:solidFill>
            <a:srgbClr val="78AAB3"/>
          </a:solidFill>
          <a:prstDash val="solid"/>
          <a:bevel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535353"/>
            </a:solidFill>
            <a:effectLst/>
            <a:uFillTx/>
            <a:latin typeface="Gill Sans Light"/>
            <a:ea typeface="Gill Sans Light"/>
            <a:cs typeface="Gill Sans Light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78AAB3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535353"/>
            </a:solidFill>
            <a:effectLst/>
            <a:uFillTx/>
            <a:latin typeface="Gill Sans Light"/>
            <a:ea typeface="Gill Sans Light"/>
            <a:cs typeface="Gill Sans Light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